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sldIdLst>
    <p:sldId id="417" r:id="rId2"/>
    <p:sldId id="512" r:id="rId3"/>
    <p:sldId id="580" r:id="rId4"/>
    <p:sldId id="581" r:id="rId5"/>
    <p:sldId id="583" r:id="rId6"/>
    <p:sldId id="584" r:id="rId7"/>
    <p:sldId id="510" r:id="rId8"/>
    <p:sldId id="562" r:id="rId9"/>
    <p:sldId id="513" r:id="rId10"/>
    <p:sldId id="532" r:id="rId11"/>
    <p:sldId id="571" r:id="rId12"/>
    <p:sldId id="537" r:id="rId13"/>
    <p:sldId id="557" r:id="rId14"/>
    <p:sldId id="588" r:id="rId15"/>
    <p:sldId id="536" r:id="rId16"/>
    <p:sldId id="572" r:id="rId17"/>
    <p:sldId id="538" r:id="rId18"/>
    <p:sldId id="559" r:id="rId19"/>
    <p:sldId id="573" r:id="rId20"/>
    <p:sldId id="539" r:id="rId21"/>
    <p:sldId id="574" r:id="rId22"/>
    <p:sldId id="587" r:id="rId23"/>
    <p:sldId id="565" r:id="rId24"/>
    <p:sldId id="576" r:id="rId25"/>
    <p:sldId id="514" r:id="rId26"/>
    <p:sldId id="586" r:id="rId27"/>
    <p:sldId id="555" r:id="rId28"/>
    <p:sldId id="577" r:id="rId29"/>
    <p:sldId id="569" r:id="rId30"/>
    <p:sldId id="553" r:id="rId31"/>
    <p:sldId id="589" r:id="rId32"/>
    <p:sldId id="55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72"/>
    <p:restoredTop sz="96327"/>
  </p:normalViewPr>
  <p:slideViewPr>
    <p:cSldViewPr snapToGrid="0" snapToObjects="1">
      <p:cViewPr varScale="1">
        <p:scale>
          <a:sx n="69" d="100"/>
          <a:sy n="69" d="100"/>
        </p:scale>
        <p:origin x="200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Feature Value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Sheet1!$A$2:$A$47</c:f>
              <c:numCache>
                <c:formatCode>General</c:formatCode>
                <c:ptCount val="46"/>
                <c:pt idx="0">
                  <c:v>1058.3333333333301</c:v>
                </c:pt>
                <c:pt idx="1">
                  <c:v>1065</c:v>
                </c:pt>
                <c:pt idx="2">
                  <c:v>1085</c:v>
                </c:pt>
                <c:pt idx="3">
                  <c:v>1093.3333333333301</c:v>
                </c:pt>
                <c:pt idx="4">
                  <c:v>1111.6666666666699</c:v>
                </c:pt>
                <c:pt idx="5">
                  <c:v>1121.6666666666699</c:v>
                </c:pt>
                <c:pt idx="6">
                  <c:v>1186.6666666666699</c:v>
                </c:pt>
                <c:pt idx="7">
                  <c:v>1436.6666666666699</c:v>
                </c:pt>
                <c:pt idx="8">
                  <c:v>1445</c:v>
                </c:pt>
                <c:pt idx="9">
                  <c:v>1450</c:v>
                </c:pt>
                <c:pt idx="10">
                  <c:v>1461.6666666666699</c:v>
                </c:pt>
                <c:pt idx="11">
                  <c:v>1470</c:v>
                </c:pt>
                <c:pt idx="12">
                  <c:v>1476.6666666666699</c:v>
                </c:pt>
                <c:pt idx="13">
                  <c:v>1483.3333333333301</c:v>
                </c:pt>
                <c:pt idx="14">
                  <c:v>1486.6666666666699</c:v>
                </c:pt>
                <c:pt idx="15">
                  <c:v>1495</c:v>
                </c:pt>
                <c:pt idx="16">
                  <c:v>1501.6666666666699</c:v>
                </c:pt>
                <c:pt idx="17">
                  <c:v>1508.3333333333301</c:v>
                </c:pt>
                <c:pt idx="18">
                  <c:v>1513.3333333333301</c:v>
                </c:pt>
                <c:pt idx="19">
                  <c:v>1520</c:v>
                </c:pt>
                <c:pt idx="20">
                  <c:v>1526.6666666666699</c:v>
                </c:pt>
                <c:pt idx="21">
                  <c:v>1535</c:v>
                </c:pt>
                <c:pt idx="22">
                  <c:v>1540</c:v>
                </c:pt>
                <c:pt idx="23">
                  <c:v>1551.6666666666699</c:v>
                </c:pt>
                <c:pt idx="24">
                  <c:v>1563.3333333333301</c:v>
                </c:pt>
                <c:pt idx="25">
                  <c:v>1571.6666666666699</c:v>
                </c:pt>
                <c:pt idx="26">
                  <c:v>1585</c:v>
                </c:pt>
                <c:pt idx="27">
                  <c:v>1596.6666666666699</c:v>
                </c:pt>
                <c:pt idx="28">
                  <c:v>1603.3333333333301</c:v>
                </c:pt>
                <c:pt idx="29">
                  <c:v>1610</c:v>
                </c:pt>
                <c:pt idx="30">
                  <c:v>1616.6666666666699</c:v>
                </c:pt>
                <c:pt idx="31">
                  <c:v>1630</c:v>
                </c:pt>
                <c:pt idx="32">
                  <c:v>1650</c:v>
                </c:pt>
                <c:pt idx="33">
                  <c:v>1660</c:v>
                </c:pt>
                <c:pt idx="34">
                  <c:v>1670</c:v>
                </c:pt>
                <c:pt idx="35">
                  <c:v>1676.6666666666699</c:v>
                </c:pt>
                <c:pt idx="36">
                  <c:v>1686.6666666666699</c:v>
                </c:pt>
                <c:pt idx="37">
                  <c:v>1708.3333333333301</c:v>
                </c:pt>
                <c:pt idx="38">
                  <c:v>1716.6666666666699</c:v>
                </c:pt>
                <c:pt idx="39">
                  <c:v>1730</c:v>
                </c:pt>
                <c:pt idx="40">
                  <c:v>1746.6666666666699</c:v>
                </c:pt>
                <c:pt idx="41">
                  <c:v>1755</c:v>
                </c:pt>
                <c:pt idx="42">
                  <c:v>1765</c:v>
                </c:pt>
                <c:pt idx="43">
                  <c:v>1776.6666666666699</c:v>
                </c:pt>
                <c:pt idx="44">
                  <c:v>1791.6666666666699</c:v>
                </c:pt>
                <c:pt idx="45">
                  <c:v>1801.6666666666699</c:v>
                </c:pt>
              </c:numCache>
            </c:numRef>
          </c:xVal>
          <c:yVal>
            <c:numRef>
              <c:f>Sheet1!$B$2:$B$47</c:f>
              <c:numCache>
                <c:formatCode>General</c:formatCode>
                <c:ptCount val="46"/>
                <c:pt idx="0">
                  <c:v>-0.15142900000000001</c:v>
                </c:pt>
                <c:pt idx="1">
                  <c:v>-0.14324300000000001</c:v>
                </c:pt>
                <c:pt idx="2">
                  <c:v>-0.147953</c:v>
                </c:pt>
                <c:pt idx="3">
                  <c:v>-0.150474</c:v>
                </c:pt>
                <c:pt idx="4">
                  <c:v>-0.154167</c:v>
                </c:pt>
                <c:pt idx="5">
                  <c:v>-0.15034</c:v>
                </c:pt>
                <c:pt idx="6">
                  <c:v>-0.154167</c:v>
                </c:pt>
                <c:pt idx="7">
                  <c:v>-0.120513</c:v>
                </c:pt>
                <c:pt idx="8">
                  <c:v>-0.11961049999999999</c:v>
                </c:pt>
                <c:pt idx="9">
                  <c:v>-0.11633350000000001</c:v>
                </c:pt>
                <c:pt idx="10">
                  <c:v>-9.8876500000000006E-2</c:v>
                </c:pt>
                <c:pt idx="11">
                  <c:v>-0.11512600000000001</c:v>
                </c:pt>
                <c:pt idx="12">
                  <c:v>-0.11785</c:v>
                </c:pt>
                <c:pt idx="13">
                  <c:v>-0.1117205</c:v>
                </c:pt>
                <c:pt idx="14">
                  <c:v>-0.11666700000000001</c:v>
                </c:pt>
                <c:pt idx="15">
                  <c:v>-0.11272500000000001</c:v>
                </c:pt>
                <c:pt idx="16">
                  <c:v>-0.11666700000000001</c:v>
                </c:pt>
                <c:pt idx="17">
                  <c:v>-0.11720949999999999</c:v>
                </c:pt>
                <c:pt idx="18">
                  <c:v>-0.11961049999999999</c:v>
                </c:pt>
                <c:pt idx="19">
                  <c:v>-0.109524</c:v>
                </c:pt>
                <c:pt idx="20">
                  <c:v>-0.11451600000000001</c:v>
                </c:pt>
                <c:pt idx="21">
                  <c:v>-0.1165905</c:v>
                </c:pt>
                <c:pt idx="22">
                  <c:v>-0.1237645</c:v>
                </c:pt>
                <c:pt idx="23">
                  <c:v>-0.105556</c:v>
                </c:pt>
                <c:pt idx="24">
                  <c:v>-0.119672</c:v>
                </c:pt>
                <c:pt idx="25">
                  <c:v>-0.1227195</c:v>
                </c:pt>
                <c:pt idx="26">
                  <c:v>-0.12876699999999999</c:v>
                </c:pt>
                <c:pt idx="27">
                  <c:v>-0.12307700000000001</c:v>
                </c:pt>
                <c:pt idx="28">
                  <c:v>-0.12824150000000001</c:v>
                </c:pt>
                <c:pt idx="29">
                  <c:v>-0.12786900000000001</c:v>
                </c:pt>
                <c:pt idx="30">
                  <c:v>-0.13070699999999999</c:v>
                </c:pt>
                <c:pt idx="31">
                  <c:v>-0.12945699999999999</c:v>
                </c:pt>
                <c:pt idx="32">
                  <c:v>-0.13125149999999999</c:v>
                </c:pt>
                <c:pt idx="33">
                  <c:v>-0.13333300000000001</c:v>
                </c:pt>
                <c:pt idx="34">
                  <c:v>-0.13333300000000001</c:v>
                </c:pt>
                <c:pt idx="35">
                  <c:v>-0.12575800000000001</c:v>
                </c:pt>
                <c:pt idx="36">
                  <c:v>-0.12733800000000001</c:v>
                </c:pt>
                <c:pt idx="37">
                  <c:v>-0.13</c:v>
                </c:pt>
                <c:pt idx="38">
                  <c:v>-0.14669099999999999</c:v>
                </c:pt>
                <c:pt idx="39">
                  <c:v>-0.13505200000000001</c:v>
                </c:pt>
                <c:pt idx="40">
                  <c:v>-0.14946200000000001</c:v>
                </c:pt>
                <c:pt idx="41">
                  <c:v>-0.151064</c:v>
                </c:pt>
                <c:pt idx="42">
                  <c:v>-0.14555799999999999</c:v>
                </c:pt>
                <c:pt idx="43">
                  <c:v>-0.14285700000000001</c:v>
                </c:pt>
                <c:pt idx="44">
                  <c:v>-0.14074449999999999</c:v>
                </c:pt>
                <c:pt idx="45">
                  <c:v>-0.144208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03A-394E-9DE2-EE00366566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7417359"/>
        <c:axId val="607418159"/>
      </c:scatterChart>
      <c:scatterChart>
        <c:scatterStyle val="smoothMarker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Glucose Concentration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Sheet1!$A$2:$A$47</c:f>
              <c:numCache>
                <c:formatCode>General</c:formatCode>
                <c:ptCount val="46"/>
                <c:pt idx="0">
                  <c:v>1058.3333333333301</c:v>
                </c:pt>
                <c:pt idx="1">
                  <c:v>1065</c:v>
                </c:pt>
                <c:pt idx="2">
                  <c:v>1085</c:v>
                </c:pt>
                <c:pt idx="3">
                  <c:v>1093.3333333333301</c:v>
                </c:pt>
                <c:pt idx="4">
                  <c:v>1111.6666666666699</c:v>
                </c:pt>
                <c:pt idx="5">
                  <c:v>1121.6666666666699</c:v>
                </c:pt>
                <c:pt idx="6">
                  <c:v>1186.6666666666699</c:v>
                </c:pt>
                <c:pt idx="7">
                  <c:v>1436.6666666666699</c:v>
                </c:pt>
                <c:pt idx="8">
                  <c:v>1445</c:v>
                </c:pt>
                <c:pt idx="9">
                  <c:v>1450</c:v>
                </c:pt>
                <c:pt idx="10">
                  <c:v>1461.6666666666699</c:v>
                </c:pt>
                <c:pt idx="11">
                  <c:v>1470</c:v>
                </c:pt>
                <c:pt idx="12">
                  <c:v>1476.6666666666699</c:v>
                </c:pt>
                <c:pt idx="13">
                  <c:v>1483.3333333333301</c:v>
                </c:pt>
                <c:pt idx="14">
                  <c:v>1486.6666666666699</c:v>
                </c:pt>
                <c:pt idx="15">
                  <c:v>1495</c:v>
                </c:pt>
                <c:pt idx="16">
                  <c:v>1501.6666666666699</c:v>
                </c:pt>
                <c:pt idx="17">
                  <c:v>1508.3333333333301</c:v>
                </c:pt>
                <c:pt idx="18">
                  <c:v>1513.3333333333301</c:v>
                </c:pt>
                <c:pt idx="19">
                  <c:v>1520</c:v>
                </c:pt>
                <c:pt idx="20">
                  <c:v>1526.6666666666699</c:v>
                </c:pt>
                <c:pt idx="21">
                  <c:v>1535</c:v>
                </c:pt>
                <c:pt idx="22">
                  <c:v>1540</c:v>
                </c:pt>
                <c:pt idx="23">
                  <c:v>1551.6666666666699</c:v>
                </c:pt>
                <c:pt idx="24">
                  <c:v>1563.3333333333301</c:v>
                </c:pt>
                <c:pt idx="25">
                  <c:v>1571.6666666666699</c:v>
                </c:pt>
                <c:pt idx="26">
                  <c:v>1585</c:v>
                </c:pt>
                <c:pt idx="27">
                  <c:v>1596.6666666666699</c:v>
                </c:pt>
                <c:pt idx="28">
                  <c:v>1603.3333333333301</c:v>
                </c:pt>
                <c:pt idx="29">
                  <c:v>1610</c:v>
                </c:pt>
                <c:pt idx="30">
                  <c:v>1616.6666666666699</c:v>
                </c:pt>
                <c:pt idx="31">
                  <c:v>1630</c:v>
                </c:pt>
                <c:pt idx="32">
                  <c:v>1650</c:v>
                </c:pt>
                <c:pt idx="33">
                  <c:v>1660</c:v>
                </c:pt>
                <c:pt idx="34">
                  <c:v>1670</c:v>
                </c:pt>
                <c:pt idx="35">
                  <c:v>1676.6666666666699</c:v>
                </c:pt>
                <c:pt idx="36">
                  <c:v>1686.6666666666699</c:v>
                </c:pt>
                <c:pt idx="37">
                  <c:v>1708.3333333333301</c:v>
                </c:pt>
                <c:pt idx="38">
                  <c:v>1716.6666666666699</c:v>
                </c:pt>
                <c:pt idx="39">
                  <c:v>1730</c:v>
                </c:pt>
                <c:pt idx="40">
                  <c:v>1746.6666666666699</c:v>
                </c:pt>
                <c:pt idx="41">
                  <c:v>1755</c:v>
                </c:pt>
                <c:pt idx="42">
                  <c:v>1765</c:v>
                </c:pt>
                <c:pt idx="43">
                  <c:v>1776.6666666666699</c:v>
                </c:pt>
                <c:pt idx="44">
                  <c:v>1791.6666666666699</c:v>
                </c:pt>
                <c:pt idx="45">
                  <c:v>1801.6666666666699</c:v>
                </c:pt>
              </c:numCache>
            </c:numRef>
          </c:xVal>
          <c:yVal>
            <c:numRef>
              <c:f>Sheet1!$C$2:$C$47</c:f>
              <c:numCache>
                <c:formatCode>General</c:formatCode>
                <c:ptCount val="46"/>
                <c:pt idx="0">
                  <c:v>98</c:v>
                </c:pt>
                <c:pt idx="1">
                  <c:v>99</c:v>
                </c:pt>
                <c:pt idx="2">
                  <c:v>98</c:v>
                </c:pt>
                <c:pt idx="3">
                  <c:v>97</c:v>
                </c:pt>
                <c:pt idx="4">
                  <c:v>96</c:v>
                </c:pt>
                <c:pt idx="5">
                  <c:v>96</c:v>
                </c:pt>
                <c:pt idx="6">
                  <c:v>93</c:v>
                </c:pt>
                <c:pt idx="7">
                  <c:v>183</c:v>
                </c:pt>
                <c:pt idx="8">
                  <c:v>192</c:v>
                </c:pt>
                <c:pt idx="9">
                  <c:v>192</c:v>
                </c:pt>
                <c:pt idx="10">
                  <c:v>197</c:v>
                </c:pt>
                <c:pt idx="11">
                  <c:v>205</c:v>
                </c:pt>
                <c:pt idx="12">
                  <c:v>199</c:v>
                </c:pt>
                <c:pt idx="13">
                  <c:v>198</c:v>
                </c:pt>
                <c:pt idx="14">
                  <c:v>198</c:v>
                </c:pt>
                <c:pt idx="15">
                  <c:v>198</c:v>
                </c:pt>
                <c:pt idx="16">
                  <c:v>193</c:v>
                </c:pt>
                <c:pt idx="17">
                  <c:v>189</c:v>
                </c:pt>
                <c:pt idx="18">
                  <c:v>186</c:v>
                </c:pt>
                <c:pt idx="19">
                  <c:v>183</c:v>
                </c:pt>
                <c:pt idx="20">
                  <c:v>179</c:v>
                </c:pt>
                <c:pt idx="21">
                  <c:v>173</c:v>
                </c:pt>
                <c:pt idx="22">
                  <c:v>169</c:v>
                </c:pt>
                <c:pt idx="23">
                  <c:v>164</c:v>
                </c:pt>
                <c:pt idx="24">
                  <c:v>159</c:v>
                </c:pt>
                <c:pt idx="25">
                  <c:v>153</c:v>
                </c:pt>
                <c:pt idx="26">
                  <c:v>147</c:v>
                </c:pt>
                <c:pt idx="27">
                  <c:v>143</c:v>
                </c:pt>
                <c:pt idx="28">
                  <c:v>139</c:v>
                </c:pt>
                <c:pt idx="29">
                  <c:v>136</c:v>
                </c:pt>
                <c:pt idx="30">
                  <c:v>135</c:v>
                </c:pt>
                <c:pt idx="31">
                  <c:v>133</c:v>
                </c:pt>
                <c:pt idx="32">
                  <c:v>130</c:v>
                </c:pt>
                <c:pt idx="33">
                  <c:v>126</c:v>
                </c:pt>
                <c:pt idx="34">
                  <c:v>123</c:v>
                </c:pt>
                <c:pt idx="35">
                  <c:v>123</c:v>
                </c:pt>
                <c:pt idx="36">
                  <c:v>122</c:v>
                </c:pt>
                <c:pt idx="37">
                  <c:v>118</c:v>
                </c:pt>
                <c:pt idx="38">
                  <c:v>116</c:v>
                </c:pt>
                <c:pt idx="39">
                  <c:v>113</c:v>
                </c:pt>
                <c:pt idx="40">
                  <c:v>114</c:v>
                </c:pt>
                <c:pt idx="41">
                  <c:v>115</c:v>
                </c:pt>
                <c:pt idx="42">
                  <c:v>115</c:v>
                </c:pt>
                <c:pt idx="43">
                  <c:v>115</c:v>
                </c:pt>
                <c:pt idx="44">
                  <c:v>117</c:v>
                </c:pt>
                <c:pt idx="45">
                  <c:v>116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03A-394E-9DE2-EE00366566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4861455"/>
        <c:axId val="594810735"/>
      </c:scatterChart>
      <c:valAx>
        <c:axId val="607417359"/>
        <c:scaling>
          <c:orientation val="minMax"/>
          <c:min val="1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 altLang="zh-CN" dirty="0"/>
                  <a:t>Time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607418159"/>
        <c:crossesAt val="-0.16500000000000004"/>
        <c:crossBetween val="midCat"/>
      </c:valAx>
      <c:valAx>
        <c:axId val="607418159"/>
        <c:scaling>
          <c:orientation val="minMax"/>
          <c:max val="-9.5000000000000029E-2"/>
          <c:min val="-0.165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 altLang="zh-CN" dirty="0"/>
                  <a:t>Feature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Value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607417359"/>
        <c:crossesAt val="1000"/>
        <c:crossBetween val="midCat"/>
        <c:majorUnit val="2.0000000000000004E-2"/>
      </c:valAx>
      <c:valAx>
        <c:axId val="594810735"/>
        <c:scaling>
          <c:orientation val="minMax"/>
          <c:max val="210"/>
          <c:min val="9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 altLang="zh-CN" dirty="0"/>
                  <a:t>Glucose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Concentration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(mg/dl)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95823062878009801"/>
              <c:y val="9.949600907862676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604861455"/>
        <c:crosses val="max"/>
        <c:crossBetween val="midCat"/>
        <c:majorUnit val="40"/>
      </c:valAx>
      <c:valAx>
        <c:axId val="6048614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9481073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4224266803606072"/>
          <c:y val="2.4463942292064316E-2"/>
          <c:w val="0.49812393016090378"/>
          <c:h val="9.05515005715075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Avenir Book" panose="02000503020000020003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Gender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8E7-7E41-879D-401D1B8DAD0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AE9-1648-B1F4-8901F9197668}"/>
              </c:ext>
            </c:extLst>
          </c:dPt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31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E7-7E41-879D-401D1B8DAD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latin typeface="Avenir Book" panose="02000503020000020003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2B-8645-8929-241BE3EC580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2B-8645-8929-241BE3EC580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32B-8645-8929-241BE3EC5802}"/>
              </c:ext>
            </c:extLst>
          </c:dPt>
          <c:cat>
            <c:strRef>
              <c:f>Sheet1!$A$2:$A$4</c:f>
              <c:strCache>
                <c:ptCount val="3"/>
                <c:pt idx="0">
                  <c:v>18-30</c:v>
                </c:pt>
                <c:pt idx="1">
                  <c:v>30-50</c:v>
                </c:pt>
                <c:pt idx="2">
                  <c:v>&gt;50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</c:v>
                </c:pt>
                <c:pt idx="1">
                  <c:v>15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B3-3046-B931-CED7CA0FAE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latin typeface="Avenir Book" panose="02000503020000020003" pitchFamily="2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267270415834609"/>
          <c:y val="0.2377314718400424"/>
          <c:w val="0.24660325300304325"/>
          <c:h val="0.5180829916782742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Race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86-1447-B547-31CB89B0E5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86-1447-B547-31CB89B0E5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86-1447-B547-31CB89B0E5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786-1447-B547-31CB89B0E5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786-1447-B547-31CB89B0E5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786-1447-B547-31CB89B0E5A0}"/>
              </c:ext>
            </c:extLst>
          </c:dPt>
          <c:cat>
            <c:strRef>
              <c:f>Sheet1!$A$2:$A$7</c:f>
              <c:strCache>
                <c:ptCount val="6"/>
                <c:pt idx="0">
                  <c:v>Asian</c:v>
                </c:pt>
                <c:pt idx="1">
                  <c:v>American Indian</c:v>
                </c:pt>
                <c:pt idx="2">
                  <c:v>African American</c:v>
                </c:pt>
                <c:pt idx="3">
                  <c:v>Hispanic or Latino</c:v>
                </c:pt>
                <c:pt idx="4">
                  <c:v>Native Hawaiian</c:v>
                </c:pt>
                <c:pt idx="5">
                  <c:v>White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14</c:v>
                </c:pt>
                <c:pt idx="1">
                  <c:v>2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F8-8842-B3E0-DCDF4AB480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6395620654229097"/>
          <c:y val="0.24864726393465583"/>
          <c:w val="0.52376001100059477"/>
          <c:h val="0.698306684064253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latin typeface="Avenir Book" panose="02000503020000020003" pitchFamily="2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Feature Value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Sheet1!$A$2:$A$31</c:f>
              <c:numCache>
                <c:formatCode>General</c:formatCode>
                <c:ptCount val="30"/>
                <c:pt idx="0">
                  <c:v>1591.6666666666699</c:v>
                </c:pt>
                <c:pt idx="1">
                  <c:v>1665</c:v>
                </c:pt>
                <c:pt idx="2">
                  <c:v>1688.3333333333301</c:v>
                </c:pt>
                <c:pt idx="3">
                  <c:v>2135</c:v>
                </c:pt>
                <c:pt idx="4">
                  <c:v>2146.6666666666702</c:v>
                </c:pt>
                <c:pt idx="5">
                  <c:v>2168.3333333333298</c:v>
                </c:pt>
                <c:pt idx="6">
                  <c:v>2181.6666666666702</c:v>
                </c:pt>
                <c:pt idx="7">
                  <c:v>2191.6666666666702</c:v>
                </c:pt>
                <c:pt idx="8">
                  <c:v>2215</c:v>
                </c:pt>
                <c:pt idx="9">
                  <c:v>2221.6666666666702</c:v>
                </c:pt>
                <c:pt idx="10">
                  <c:v>2240</c:v>
                </c:pt>
                <c:pt idx="11">
                  <c:v>2250</c:v>
                </c:pt>
                <c:pt idx="12">
                  <c:v>2261.6666666666702</c:v>
                </c:pt>
                <c:pt idx="13">
                  <c:v>2275</c:v>
                </c:pt>
                <c:pt idx="14">
                  <c:v>2293.3333333333298</c:v>
                </c:pt>
                <c:pt idx="15">
                  <c:v>2301.6666666666702</c:v>
                </c:pt>
                <c:pt idx="16">
                  <c:v>2321.6666666666702</c:v>
                </c:pt>
                <c:pt idx="17">
                  <c:v>2353.3333333333298</c:v>
                </c:pt>
                <c:pt idx="18">
                  <c:v>2361.6666666666702</c:v>
                </c:pt>
                <c:pt idx="19">
                  <c:v>2375</c:v>
                </c:pt>
                <c:pt idx="20">
                  <c:v>2383.3333333333298</c:v>
                </c:pt>
                <c:pt idx="21">
                  <c:v>2403.3333333333298</c:v>
                </c:pt>
                <c:pt idx="22">
                  <c:v>2416.6666666666702</c:v>
                </c:pt>
                <c:pt idx="23">
                  <c:v>2426.6666666666702</c:v>
                </c:pt>
                <c:pt idx="24">
                  <c:v>2438.3333333333298</c:v>
                </c:pt>
                <c:pt idx="25">
                  <c:v>2463.3333333333298</c:v>
                </c:pt>
                <c:pt idx="26">
                  <c:v>2473.3333333333298</c:v>
                </c:pt>
                <c:pt idx="27">
                  <c:v>2483.3333333333298</c:v>
                </c:pt>
                <c:pt idx="28">
                  <c:v>2495</c:v>
                </c:pt>
                <c:pt idx="29">
                  <c:v>2513.3333333333298</c:v>
                </c:pt>
              </c:numCache>
            </c:numRef>
          </c:xVal>
          <c:yVal>
            <c:numRef>
              <c:f>Sheet1!$B$2:$B$31</c:f>
              <c:numCache>
                <c:formatCode>General</c:formatCode>
                <c:ptCount val="30"/>
                <c:pt idx="0">
                  <c:v>-0.109524</c:v>
                </c:pt>
                <c:pt idx="1">
                  <c:v>-0.119149</c:v>
                </c:pt>
                <c:pt idx="2">
                  <c:v>-0.102469</c:v>
                </c:pt>
                <c:pt idx="3">
                  <c:v>-8.6885000000000004E-2</c:v>
                </c:pt>
                <c:pt idx="4">
                  <c:v>-8.3333000000000004E-2</c:v>
                </c:pt>
                <c:pt idx="5">
                  <c:v>-8.3765999999999993E-2</c:v>
                </c:pt>
                <c:pt idx="6">
                  <c:v>-7.5681499999999999E-2</c:v>
                </c:pt>
                <c:pt idx="7">
                  <c:v>-7.7778E-2</c:v>
                </c:pt>
                <c:pt idx="8">
                  <c:v>-7.3584999999999998E-2</c:v>
                </c:pt>
                <c:pt idx="9">
                  <c:v>-5.6987999999999997E-2</c:v>
                </c:pt>
                <c:pt idx="10">
                  <c:v>-0.1174075</c:v>
                </c:pt>
                <c:pt idx="11">
                  <c:v>-0.111321</c:v>
                </c:pt>
                <c:pt idx="12">
                  <c:v>-0.1</c:v>
                </c:pt>
                <c:pt idx="13">
                  <c:v>-0.1125</c:v>
                </c:pt>
                <c:pt idx="14">
                  <c:v>-0.100133</c:v>
                </c:pt>
                <c:pt idx="15">
                  <c:v>-0.108511</c:v>
                </c:pt>
                <c:pt idx="16">
                  <c:v>-0.104348</c:v>
                </c:pt>
                <c:pt idx="17">
                  <c:v>-0.1</c:v>
                </c:pt>
                <c:pt idx="18">
                  <c:v>-0.114815</c:v>
                </c:pt>
                <c:pt idx="19">
                  <c:v>-0.14156850000000001</c:v>
                </c:pt>
                <c:pt idx="20">
                  <c:v>-0.13333300000000001</c:v>
                </c:pt>
                <c:pt idx="21">
                  <c:v>-0.126087</c:v>
                </c:pt>
                <c:pt idx="22">
                  <c:v>-0.113953</c:v>
                </c:pt>
                <c:pt idx="23">
                  <c:v>-0.13333300000000001</c:v>
                </c:pt>
                <c:pt idx="24">
                  <c:v>-0.12926799999999999</c:v>
                </c:pt>
                <c:pt idx="25">
                  <c:v>-0.125</c:v>
                </c:pt>
                <c:pt idx="26">
                  <c:v>-0.125</c:v>
                </c:pt>
                <c:pt idx="27">
                  <c:v>-0.115789</c:v>
                </c:pt>
                <c:pt idx="28">
                  <c:v>-0.120513</c:v>
                </c:pt>
                <c:pt idx="29">
                  <c:v>-0.11081100000000001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B54-6045-9510-1FA08C4B37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7417359"/>
        <c:axId val="607418159"/>
      </c:scatterChart>
      <c:scatterChart>
        <c:scatterStyle val="smoothMarker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Glucose Concentration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Sheet1!$A$2:$A$31</c:f>
              <c:numCache>
                <c:formatCode>General</c:formatCode>
                <c:ptCount val="30"/>
                <c:pt idx="0">
                  <c:v>1591.6666666666699</c:v>
                </c:pt>
                <c:pt idx="1">
                  <c:v>1665</c:v>
                </c:pt>
                <c:pt idx="2">
                  <c:v>1688.3333333333301</c:v>
                </c:pt>
                <c:pt idx="3">
                  <c:v>2135</c:v>
                </c:pt>
                <c:pt idx="4">
                  <c:v>2146.6666666666702</c:v>
                </c:pt>
                <c:pt idx="5">
                  <c:v>2168.3333333333298</c:v>
                </c:pt>
                <c:pt idx="6">
                  <c:v>2181.6666666666702</c:v>
                </c:pt>
                <c:pt idx="7">
                  <c:v>2191.6666666666702</c:v>
                </c:pt>
                <c:pt idx="8">
                  <c:v>2215</c:v>
                </c:pt>
                <c:pt idx="9">
                  <c:v>2221.6666666666702</c:v>
                </c:pt>
                <c:pt idx="10">
                  <c:v>2240</c:v>
                </c:pt>
                <c:pt idx="11">
                  <c:v>2250</c:v>
                </c:pt>
                <c:pt idx="12">
                  <c:v>2261.6666666666702</c:v>
                </c:pt>
                <c:pt idx="13">
                  <c:v>2275</c:v>
                </c:pt>
                <c:pt idx="14">
                  <c:v>2293.3333333333298</c:v>
                </c:pt>
                <c:pt idx="15">
                  <c:v>2301.6666666666702</c:v>
                </c:pt>
                <c:pt idx="16">
                  <c:v>2321.6666666666702</c:v>
                </c:pt>
                <c:pt idx="17">
                  <c:v>2353.3333333333298</c:v>
                </c:pt>
                <c:pt idx="18">
                  <c:v>2361.6666666666702</c:v>
                </c:pt>
                <c:pt idx="19">
                  <c:v>2375</c:v>
                </c:pt>
                <c:pt idx="20">
                  <c:v>2383.3333333333298</c:v>
                </c:pt>
                <c:pt idx="21">
                  <c:v>2403.3333333333298</c:v>
                </c:pt>
                <c:pt idx="22">
                  <c:v>2416.6666666666702</c:v>
                </c:pt>
                <c:pt idx="23">
                  <c:v>2426.6666666666702</c:v>
                </c:pt>
                <c:pt idx="24">
                  <c:v>2438.3333333333298</c:v>
                </c:pt>
                <c:pt idx="25">
                  <c:v>2463.3333333333298</c:v>
                </c:pt>
                <c:pt idx="26">
                  <c:v>2473.3333333333298</c:v>
                </c:pt>
                <c:pt idx="27">
                  <c:v>2483.3333333333298</c:v>
                </c:pt>
                <c:pt idx="28">
                  <c:v>2495</c:v>
                </c:pt>
                <c:pt idx="29">
                  <c:v>2513.3333333333298</c:v>
                </c:pt>
              </c:numCache>
            </c:numRef>
          </c:xVal>
          <c:yVal>
            <c:numRef>
              <c:f>Sheet1!$C$2:$C$31</c:f>
              <c:numCache>
                <c:formatCode>General</c:formatCode>
                <c:ptCount val="30"/>
                <c:pt idx="0">
                  <c:v>94</c:v>
                </c:pt>
                <c:pt idx="1">
                  <c:v>89</c:v>
                </c:pt>
                <c:pt idx="2">
                  <c:v>95</c:v>
                </c:pt>
                <c:pt idx="3">
                  <c:v>154</c:v>
                </c:pt>
                <c:pt idx="4">
                  <c:v>152</c:v>
                </c:pt>
                <c:pt idx="5">
                  <c:v>152</c:v>
                </c:pt>
                <c:pt idx="6">
                  <c:v>152</c:v>
                </c:pt>
                <c:pt idx="7">
                  <c:v>150</c:v>
                </c:pt>
                <c:pt idx="8">
                  <c:v>140</c:v>
                </c:pt>
                <c:pt idx="9">
                  <c:v>139</c:v>
                </c:pt>
                <c:pt idx="10">
                  <c:v>122</c:v>
                </c:pt>
                <c:pt idx="11">
                  <c:v>122</c:v>
                </c:pt>
                <c:pt idx="12">
                  <c:v>119</c:v>
                </c:pt>
                <c:pt idx="13">
                  <c:v>116</c:v>
                </c:pt>
                <c:pt idx="14">
                  <c:v>112</c:v>
                </c:pt>
                <c:pt idx="15">
                  <c:v>112</c:v>
                </c:pt>
                <c:pt idx="16">
                  <c:v>112</c:v>
                </c:pt>
                <c:pt idx="17">
                  <c:v>112</c:v>
                </c:pt>
                <c:pt idx="18">
                  <c:v>113</c:v>
                </c:pt>
                <c:pt idx="19">
                  <c:v>115</c:v>
                </c:pt>
                <c:pt idx="20">
                  <c:v>125</c:v>
                </c:pt>
                <c:pt idx="21">
                  <c:v>134</c:v>
                </c:pt>
                <c:pt idx="22">
                  <c:v>127</c:v>
                </c:pt>
                <c:pt idx="23">
                  <c:v>119</c:v>
                </c:pt>
                <c:pt idx="24">
                  <c:v>114</c:v>
                </c:pt>
                <c:pt idx="25">
                  <c:v>99</c:v>
                </c:pt>
                <c:pt idx="26">
                  <c:v>97</c:v>
                </c:pt>
                <c:pt idx="27">
                  <c:v>96</c:v>
                </c:pt>
                <c:pt idx="28">
                  <c:v>96</c:v>
                </c:pt>
                <c:pt idx="29">
                  <c:v>101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B54-6045-9510-1FA08C4B37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4861455"/>
        <c:axId val="594810735"/>
      </c:scatterChart>
      <c:valAx>
        <c:axId val="607417359"/>
        <c:scaling>
          <c:orientation val="minMax"/>
          <c:max val="2400"/>
          <c:min val="16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 altLang="zh-CN" dirty="0"/>
                  <a:t>Time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607418159"/>
        <c:crossesAt val="-0.14000000000000001"/>
        <c:crossBetween val="midCat"/>
        <c:majorUnit val="200"/>
      </c:valAx>
      <c:valAx>
        <c:axId val="607418159"/>
        <c:scaling>
          <c:orientation val="minMax"/>
          <c:max val="-5.000000000000001E-2"/>
          <c:min val="-0.1400000000000000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 altLang="zh-CN" dirty="0"/>
                  <a:t>Feature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Value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607417359"/>
        <c:crossesAt val="1000"/>
        <c:crossBetween val="midCat"/>
        <c:majorUnit val="4.0000000000000008E-2"/>
      </c:valAx>
      <c:valAx>
        <c:axId val="594810735"/>
        <c:scaling>
          <c:orientation val="minMax"/>
          <c:max val="160"/>
          <c:min val="8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 altLang="zh-CN" dirty="0"/>
                  <a:t>Glucose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Concentration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(mg/dl)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95823062878009801"/>
              <c:y val="9.949600907862676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604861455"/>
        <c:crosses val="max"/>
        <c:crossBetween val="midCat"/>
        <c:majorUnit val="30"/>
      </c:valAx>
      <c:valAx>
        <c:axId val="6048614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9481073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4224266803606072"/>
          <c:y val="2.4463942292064316E-2"/>
          <c:w val="0.49812393016090378"/>
          <c:h val="9.05515005715075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Avenir Book" panose="02000503020000020003" pitchFamily="2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Feature Value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Sheet1!$A$2:$A$39</c:f>
              <c:numCache>
                <c:formatCode>General</c:formatCode>
                <c:ptCount val="38"/>
                <c:pt idx="0">
                  <c:v>1350</c:v>
                </c:pt>
                <c:pt idx="1">
                  <c:v>1366.6666666666699</c:v>
                </c:pt>
                <c:pt idx="2">
                  <c:v>1378.3333333333301</c:v>
                </c:pt>
                <c:pt idx="3">
                  <c:v>1465</c:v>
                </c:pt>
                <c:pt idx="4">
                  <c:v>1488.3333333333301</c:v>
                </c:pt>
                <c:pt idx="5">
                  <c:v>1503.3333333333301</c:v>
                </c:pt>
                <c:pt idx="6">
                  <c:v>1511.6666666666699</c:v>
                </c:pt>
                <c:pt idx="7">
                  <c:v>1530</c:v>
                </c:pt>
                <c:pt idx="8">
                  <c:v>1545</c:v>
                </c:pt>
                <c:pt idx="9">
                  <c:v>1555</c:v>
                </c:pt>
                <c:pt idx="10">
                  <c:v>1570</c:v>
                </c:pt>
                <c:pt idx="11">
                  <c:v>1580</c:v>
                </c:pt>
                <c:pt idx="12">
                  <c:v>1590</c:v>
                </c:pt>
                <c:pt idx="13">
                  <c:v>1606.6666666666699</c:v>
                </c:pt>
                <c:pt idx="14">
                  <c:v>1618.3333333333301</c:v>
                </c:pt>
                <c:pt idx="15">
                  <c:v>1630</c:v>
                </c:pt>
                <c:pt idx="16">
                  <c:v>1641.6666666666699</c:v>
                </c:pt>
                <c:pt idx="17">
                  <c:v>1655</c:v>
                </c:pt>
                <c:pt idx="18">
                  <c:v>1673.3333333333301</c:v>
                </c:pt>
                <c:pt idx="19">
                  <c:v>1683.3333333333301</c:v>
                </c:pt>
                <c:pt idx="20">
                  <c:v>1690</c:v>
                </c:pt>
                <c:pt idx="21">
                  <c:v>1705</c:v>
                </c:pt>
                <c:pt idx="22">
                  <c:v>1721.6666666666699</c:v>
                </c:pt>
                <c:pt idx="23">
                  <c:v>1735</c:v>
                </c:pt>
                <c:pt idx="24">
                  <c:v>1753.3333333333301</c:v>
                </c:pt>
                <c:pt idx="25">
                  <c:v>1775</c:v>
                </c:pt>
                <c:pt idx="26">
                  <c:v>1803.3333333333301</c:v>
                </c:pt>
                <c:pt idx="27">
                  <c:v>1815</c:v>
                </c:pt>
                <c:pt idx="28">
                  <c:v>1816.6666666666699</c:v>
                </c:pt>
                <c:pt idx="29">
                  <c:v>1830</c:v>
                </c:pt>
                <c:pt idx="30">
                  <c:v>1836.6666666666699</c:v>
                </c:pt>
                <c:pt idx="31">
                  <c:v>1860</c:v>
                </c:pt>
                <c:pt idx="32">
                  <c:v>1866.6666666666699</c:v>
                </c:pt>
                <c:pt idx="33">
                  <c:v>1890</c:v>
                </c:pt>
                <c:pt idx="34">
                  <c:v>1901.6666666666699</c:v>
                </c:pt>
                <c:pt idx="35">
                  <c:v>1916.6666666666699</c:v>
                </c:pt>
                <c:pt idx="36">
                  <c:v>1931.6666666666699</c:v>
                </c:pt>
                <c:pt idx="37">
                  <c:v>1940</c:v>
                </c:pt>
              </c:numCache>
            </c:numRef>
          </c:xVal>
          <c:yVal>
            <c:numRef>
              <c:f>Sheet1!$B$2:$B$39</c:f>
              <c:numCache>
                <c:formatCode>General</c:formatCode>
                <c:ptCount val="38"/>
                <c:pt idx="0">
                  <c:v>-0.19623399999999999</c:v>
                </c:pt>
                <c:pt idx="1">
                  <c:v>-0.189968</c:v>
                </c:pt>
                <c:pt idx="2">
                  <c:v>-0.18157899999999999</c:v>
                </c:pt>
                <c:pt idx="3">
                  <c:v>-0.18106800000000001</c:v>
                </c:pt>
                <c:pt idx="4">
                  <c:v>-0.16023299999999999</c:v>
                </c:pt>
                <c:pt idx="5">
                  <c:v>-0.16833300000000001</c:v>
                </c:pt>
                <c:pt idx="6">
                  <c:v>-0.16567200000000001</c:v>
                </c:pt>
                <c:pt idx="7">
                  <c:v>-0.17266599999999999</c:v>
                </c:pt>
                <c:pt idx="8">
                  <c:v>-0.16417699999999999</c:v>
                </c:pt>
                <c:pt idx="9">
                  <c:v>-0.15773599999999999</c:v>
                </c:pt>
                <c:pt idx="10">
                  <c:v>-0.157143</c:v>
                </c:pt>
                <c:pt idx="11">
                  <c:v>-0.165546</c:v>
                </c:pt>
                <c:pt idx="12">
                  <c:v>-0.15665499999999999</c:v>
                </c:pt>
                <c:pt idx="13">
                  <c:v>-0.16264700000000001</c:v>
                </c:pt>
                <c:pt idx="14">
                  <c:v>-0.15978149999999999</c:v>
                </c:pt>
                <c:pt idx="15">
                  <c:v>-0.16348699999999999</c:v>
                </c:pt>
                <c:pt idx="16">
                  <c:v>-0.16287599999999999</c:v>
                </c:pt>
                <c:pt idx="17">
                  <c:v>-0.1588995</c:v>
                </c:pt>
                <c:pt idx="18">
                  <c:v>-0.21519430000000001</c:v>
                </c:pt>
                <c:pt idx="19">
                  <c:v>-0.181864</c:v>
                </c:pt>
                <c:pt idx="20">
                  <c:v>-0.177483</c:v>
                </c:pt>
                <c:pt idx="21">
                  <c:v>-0.17266599999999999</c:v>
                </c:pt>
                <c:pt idx="22">
                  <c:v>-0.193776</c:v>
                </c:pt>
                <c:pt idx="23">
                  <c:v>-0.2011725</c:v>
                </c:pt>
                <c:pt idx="24">
                  <c:v>-0.19</c:v>
                </c:pt>
                <c:pt idx="25">
                  <c:v>-0.19139500000000001</c:v>
                </c:pt>
                <c:pt idx="26">
                  <c:v>-0.21806020000000001</c:v>
                </c:pt>
                <c:pt idx="27">
                  <c:v>-0.21275169999999999</c:v>
                </c:pt>
                <c:pt idx="28">
                  <c:v>-0.192027</c:v>
                </c:pt>
                <c:pt idx="29">
                  <c:v>-0.20492360000000001</c:v>
                </c:pt>
                <c:pt idx="30">
                  <c:v>-0.20050589999999999</c:v>
                </c:pt>
                <c:pt idx="31">
                  <c:v>-0.2089404</c:v>
                </c:pt>
                <c:pt idx="32">
                  <c:v>-0.20169490000000001</c:v>
                </c:pt>
                <c:pt idx="33">
                  <c:v>-0.20671030000000001</c:v>
                </c:pt>
                <c:pt idx="34">
                  <c:v>-0.20268459999999999</c:v>
                </c:pt>
                <c:pt idx="35">
                  <c:v>-0.19705900000000001</c:v>
                </c:pt>
                <c:pt idx="36">
                  <c:v>-0.19869300000000001</c:v>
                </c:pt>
                <c:pt idx="37">
                  <c:v>-0.198042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567-3841-987E-E1A240F775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7417359"/>
        <c:axId val="607418159"/>
      </c:scatterChart>
      <c:scatterChart>
        <c:scatterStyle val="smoothMarker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Glucose Concentration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Sheet1!$A$2:$A$39</c:f>
              <c:numCache>
                <c:formatCode>General</c:formatCode>
                <c:ptCount val="38"/>
                <c:pt idx="0">
                  <c:v>1350</c:v>
                </c:pt>
                <c:pt idx="1">
                  <c:v>1366.6666666666699</c:v>
                </c:pt>
                <c:pt idx="2">
                  <c:v>1378.3333333333301</c:v>
                </c:pt>
                <c:pt idx="3">
                  <c:v>1465</c:v>
                </c:pt>
                <c:pt idx="4">
                  <c:v>1488.3333333333301</c:v>
                </c:pt>
                <c:pt idx="5">
                  <c:v>1503.3333333333301</c:v>
                </c:pt>
                <c:pt idx="6">
                  <c:v>1511.6666666666699</c:v>
                </c:pt>
                <c:pt idx="7">
                  <c:v>1530</c:v>
                </c:pt>
                <c:pt idx="8">
                  <c:v>1545</c:v>
                </c:pt>
                <c:pt idx="9">
                  <c:v>1555</c:v>
                </c:pt>
                <c:pt idx="10">
                  <c:v>1570</c:v>
                </c:pt>
                <c:pt idx="11">
                  <c:v>1580</c:v>
                </c:pt>
                <c:pt idx="12">
                  <c:v>1590</c:v>
                </c:pt>
                <c:pt idx="13">
                  <c:v>1606.6666666666699</c:v>
                </c:pt>
                <c:pt idx="14">
                  <c:v>1618.3333333333301</c:v>
                </c:pt>
                <c:pt idx="15">
                  <c:v>1630</c:v>
                </c:pt>
                <c:pt idx="16">
                  <c:v>1641.6666666666699</c:v>
                </c:pt>
                <c:pt idx="17">
                  <c:v>1655</c:v>
                </c:pt>
                <c:pt idx="18">
                  <c:v>1673.3333333333301</c:v>
                </c:pt>
                <c:pt idx="19">
                  <c:v>1683.3333333333301</c:v>
                </c:pt>
                <c:pt idx="20">
                  <c:v>1690</c:v>
                </c:pt>
                <c:pt idx="21">
                  <c:v>1705</c:v>
                </c:pt>
                <c:pt idx="22">
                  <c:v>1721.6666666666699</c:v>
                </c:pt>
                <c:pt idx="23">
                  <c:v>1735</c:v>
                </c:pt>
                <c:pt idx="24">
                  <c:v>1753.3333333333301</c:v>
                </c:pt>
                <c:pt idx="25">
                  <c:v>1775</c:v>
                </c:pt>
                <c:pt idx="26">
                  <c:v>1803.3333333333301</c:v>
                </c:pt>
                <c:pt idx="27">
                  <c:v>1815</c:v>
                </c:pt>
                <c:pt idx="28">
                  <c:v>1816.6666666666699</c:v>
                </c:pt>
                <c:pt idx="29">
                  <c:v>1830</c:v>
                </c:pt>
                <c:pt idx="30">
                  <c:v>1836.6666666666699</c:v>
                </c:pt>
                <c:pt idx="31">
                  <c:v>1860</c:v>
                </c:pt>
                <c:pt idx="32">
                  <c:v>1866.6666666666699</c:v>
                </c:pt>
                <c:pt idx="33">
                  <c:v>1890</c:v>
                </c:pt>
                <c:pt idx="34">
                  <c:v>1901.6666666666699</c:v>
                </c:pt>
                <c:pt idx="35">
                  <c:v>1916.6666666666699</c:v>
                </c:pt>
                <c:pt idx="36">
                  <c:v>1931.6666666666699</c:v>
                </c:pt>
                <c:pt idx="37">
                  <c:v>1940</c:v>
                </c:pt>
              </c:numCache>
            </c:numRef>
          </c:xVal>
          <c:yVal>
            <c:numRef>
              <c:f>Sheet1!$C$2:$C$39</c:f>
              <c:numCache>
                <c:formatCode>General</c:formatCode>
                <c:ptCount val="38"/>
                <c:pt idx="0">
                  <c:v>97</c:v>
                </c:pt>
                <c:pt idx="1">
                  <c:v>100</c:v>
                </c:pt>
                <c:pt idx="2">
                  <c:v>100</c:v>
                </c:pt>
                <c:pt idx="3">
                  <c:v>146</c:v>
                </c:pt>
                <c:pt idx="4">
                  <c:v>175</c:v>
                </c:pt>
                <c:pt idx="5">
                  <c:v>181</c:v>
                </c:pt>
                <c:pt idx="6">
                  <c:v>180</c:v>
                </c:pt>
                <c:pt idx="7">
                  <c:v>170</c:v>
                </c:pt>
                <c:pt idx="8">
                  <c:v>162</c:v>
                </c:pt>
                <c:pt idx="9">
                  <c:v>157</c:v>
                </c:pt>
                <c:pt idx="10">
                  <c:v>149</c:v>
                </c:pt>
                <c:pt idx="11">
                  <c:v>144</c:v>
                </c:pt>
                <c:pt idx="12">
                  <c:v>142</c:v>
                </c:pt>
                <c:pt idx="13">
                  <c:v>136</c:v>
                </c:pt>
                <c:pt idx="14">
                  <c:v>133</c:v>
                </c:pt>
                <c:pt idx="15">
                  <c:v>131</c:v>
                </c:pt>
                <c:pt idx="16">
                  <c:v>126</c:v>
                </c:pt>
                <c:pt idx="17">
                  <c:v>121</c:v>
                </c:pt>
                <c:pt idx="18">
                  <c:v>114</c:v>
                </c:pt>
                <c:pt idx="19">
                  <c:v>112</c:v>
                </c:pt>
                <c:pt idx="20">
                  <c:v>111</c:v>
                </c:pt>
                <c:pt idx="21">
                  <c:v>116</c:v>
                </c:pt>
                <c:pt idx="22">
                  <c:v>126</c:v>
                </c:pt>
                <c:pt idx="23">
                  <c:v>131</c:v>
                </c:pt>
                <c:pt idx="24">
                  <c:v>134</c:v>
                </c:pt>
                <c:pt idx="25">
                  <c:v>131</c:v>
                </c:pt>
                <c:pt idx="26">
                  <c:v>124</c:v>
                </c:pt>
                <c:pt idx="27">
                  <c:v>121</c:v>
                </c:pt>
                <c:pt idx="28">
                  <c:v>121</c:v>
                </c:pt>
                <c:pt idx="29">
                  <c:v>114</c:v>
                </c:pt>
                <c:pt idx="30">
                  <c:v>115</c:v>
                </c:pt>
                <c:pt idx="31">
                  <c:v>114</c:v>
                </c:pt>
                <c:pt idx="32">
                  <c:v>115</c:v>
                </c:pt>
                <c:pt idx="33">
                  <c:v>113</c:v>
                </c:pt>
                <c:pt idx="34">
                  <c:v>110</c:v>
                </c:pt>
                <c:pt idx="35">
                  <c:v>109</c:v>
                </c:pt>
                <c:pt idx="36">
                  <c:v>103</c:v>
                </c:pt>
                <c:pt idx="37">
                  <c:v>105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567-3841-987E-E1A240F775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4861455"/>
        <c:axId val="594810735"/>
      </c:scatterChart>
      <c:valAx>
        <c:axId val="607417359"/>
        <c:scaling>
          <c:orientation val="minMax"/>
          <c:max val="2000"/>
          <c:min val="13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 altLang="zh-CN" dirty="0"/>
                  <a:t>Time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607418159"/>
        <c:crossesAt val="-0.22500000000000003"/>
        <c:crossBetween val="midCat"/>
        <c:majorUnit val="200"/>
      </c:valAx>
      <c:valAx>
        <c:axId val="607418159"/>
        <c:scaling>
          <c:orientation val="minMax"/>
          <c:max val="-0.15000000000000002"/>
          <c:min val="-0.2200000000000000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 altLang="zh-CN" dirty="0"/>
                  <a:t>Feature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Value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607417359"/>
        <c:crossesAt val="1000"/>
        <c:crossBetween val="midCat"/>
        <c:majorUnit val="3.0000000000000006E-2"/>
      </c:valAx>
      <c:valAx>
        <c:axId val="594810735"/>
        <c:scaling>
          <c:orientation val="minMax"/>
          <c:max val="190"/>
          <c:min val="9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 altLang="zh-CN" dirty="0"/>
                  <a:t>Glucose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Concentration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(mg/dl)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95823062878009801"/>
              <c:y val="9.949600907862676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604861455"/>
        <c:crosses val="max"/>
        <c:crossBetween val="midCat"/>
        <c:majorUnit val="50"/>
      </c:valAx>
      <c:valAx>
        <c:axId val="6048614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9481073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4224266803606072"/>
          <c:y val="2.4463942292064316E-2"/>
          <c:w val="0.49812393016090378"/>
          <c:h val="9.05515005715075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Avenir Book" panose="02000503020000020003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0.32562</cdr:x>
      <cdr:y>0.12447</cdr:y>
    </cdr:from>
    <cdr:to>
      <cdr:x>0.43855</cdr:x>
      <cdr:y>0.77626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A3692ED6-BE42-014A-B0D9-A4BC973C89D2}"/>
            </a:ext>
          </a:extLst>
        </cdr:cNvPr>
        <cdr:cNvSpPr/>
      </cdr:nvSpPr>
      <cdr:spPr>
        <a:xfrm xmlns:a="http://schemas.openxmlformats.org/drawingml/2006/main">
          <a:off x="3424091" y="516951"/>
          <a:ext cx="1187544" cy="270688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2D6FB-E39C-D546-AF97-DF109E490E87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69AC9-FF0F-BB41-BDF0-F5187FC3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43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139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413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69AC9-FF0F-BB41-BDF0-F5187FC3C5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42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69AC9-FF0F-BB41-BDF0-F5187FC3C5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05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216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298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69AC9-FF0F-BB41-BDF0-F5187FC3C5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8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B6FA3-D317-844E-8D1F-8018DB634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FA3A3D-23BD-A244-B1BD-9C93B148F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5A3EE-5D86-9442-BCCE-A714020BF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E1F3-2831-1C44-BB59-E422C0FCE37B}" type="datetime1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A6C5B-70EC-1942-8D3B-FE6EA2908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71A80-EE86-2642-8E1C-CC04C0CBB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2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974A4-4BD4-0542-B967-E2CF0E7B7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0F01F9-4F13-5C40-8D22-3A2B81D5D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698F1-DF6E-4A41-A9A9-79B4A04D4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C2A62-1FAE-2A4F-B694-2F251A920023}" type="datetime1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2BC98-FCAC-924E-8CC8-DFBDE06EA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C14E2-43A0-3D42-9ECF-9F5064BFD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14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2F5AED-92DA-F142-B2A5-74E92DB2C5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60FE29-4F2B-2C45-BFB2-E1E167E79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73495-9A88-6E46-ACBB-E0E9B84E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E1925-6272-CF4F-ADB6-FF57B8A9A2C3}" type="datetime1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F723F-C135-7446-842C-7C417452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DDB35-5749-C741-9BAD-4C659642D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56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D1B08-30CB-0440-98AE-F2CB3EAF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C937A-116C-1242-A96F-4043B5289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B2C5D-E3D7-C24B-8B0F-56D6E9A8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3853-46E9-A14D-A6F6-73D273773993}" type="datetime1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BF76C-5910-8749-9BE2-920206F7C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C83F2-EDA2-BA40-A449-E985EE8E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4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FB767-60EA-9C48-B491-02CCF0E6E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62DA4-527A-FC44-BAE2-BB73A24DA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92398-245C-CE4E-A455-DA09881CA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F8EA-1C10-144B-8FBF-107393AA6A4C}" type="datetime1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89401-7523-414F-A717-FAD570146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AF784-F6E8-C84E-B9AE-4CFAE232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9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83E15-BD50-354A-9E05-3E3C1F1F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005AB-495E-E644-AEF7-D19D9AACD7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B5017-AC4D-1340-B48E-B35786786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0C331-A829-CE4A-8F72-CB4F8BC27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3EDC-92B3-4544-A3F2-ACECF0CE4EBF}" type="datetime1">
              <a:rPr lang="en-US" smtClean="0"/>
              <a:t>11/18/20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7D084-51A6-F742-924E-E820AF2BC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BC7B2-E519-6444-8484-60030FED5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3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0E726-B982-3D49-B0D2-19B17155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67DDA-4F08-F644-B19D-EDC53D615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706E7-6332-BE40-AD30-642E95042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92DB5-429D-7841-96E6-1359F2B88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9168F1-791A-784E-BFE3-5D3750ACB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5A50BD-AB80-894E-B90E-B4C9DEC1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30ED-45FD-7B4A-B901-F078605D58FE}" type="datetime1">
              <a:rPr lang="en-US" smtClean="0"/>
              <a:t>11/18/20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A856BF-2403-0248-B4D5-FAB7C96F7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F7BF1B-792D-D945-935A-F2972B51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40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8A213-B89C-6643-87F8-22CAE3FD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8A4463-447B-EE4F-BE49-FDCC51160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0EC7-7363-BE4D-B3B3-5B10EF4EC1D0}" type="datetime1">
              <a:rPr lang="en-US" smtClean="0"/>
              <a:t>11/18/20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2FF7-64D5-A64F-88F4-AD986CD23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CDAA5-C92B-974A-A816-11E836267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1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FAD9CC-E844-B148-B41B-F55F84C3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17BCA-971C-9A4F-A7A9-2957318B7FEE}" type="datetime1">
              <a:rPr lang="en-US" smtClean="0"/>
              <a:t>11/18/20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3C731B-90D2-7145-AF3D-2EED4A2F2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1E9BA-0445-1346-A764-BE5AF407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7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CE134-2EFA-DF42-82C6-DF79AB718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3BFA1-E871-E34D-878D-BE32FC4F6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12A7A-4888-E741-ABFA-C97B71437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A5943-60D2-894B-85B2-88FF4107D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F434-9D27-784E-BA57-90B41ECC014F}" type="datetime1">
              <a:rPr lang="en-US" smtClean="0"/>
              <a:t>11/18/20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7CBF7-AD9A-5945-A087-680B3F178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A3304-E57A-C74B-9B3B-77900E7D6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3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8E04D-0C1C-3C41-B222-35F8B6A61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42B97B-F5FA-5445-9435-66BEE1F370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48197-D84D-1A43-A134-FA0C8551D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0C7E3-4969-3241-9D63-D0AF08FF5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1A40-92E0-7E4D-BBE0-6D6165658691}" type="datetime1">
              <a:rPr lang="en-US" smtClean="0"/>
              <a:t>11/18/20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3C612-C32F-8F46-A574-F568B8110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8D9A6-46F8-3844-B8F9-39A020FC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58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1F0896-A196-E540-86B7-6F35750B5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70212-3BE0-AC47-8F69-7537BE251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B10B5-AF8A-3540-8A78-E732F8030B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" panose="02000503020000020003" pitchFamily="2" charset="0"/>
              </a:defRPr>
            </a:lvl1pPr>
          </a:lstStyle>
          <a:p>
            <a:fld id="{F753B665-6415-FF4D-9BB9-B6EACEA73930}" type="datetime1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92B7F-7C1C-D74F-B946-C58F6B508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B94F4-2634-0B4C-BA1E-F606701EF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" panose="02000503020000020003" pitchFamily="2" charset="0"/>
              </a:defRPr>
            </a:lvl1pPr>
          </a:lstStyle>
          <a:p>
            <a:fld id="{74BD556F-7DF5-2843-9D13-7EAE24BAB8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7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venir Light" panose="020B0402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Light" panose="020B0402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Light" panose="020B0402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Light" panose="020B0402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tiff"/><Relationship Id="rId3" Type="http://schemas.openxmlformats.org/officeDocument/2006/relationships/image" Target="../media/image22.tiff"/><Relationship Id="rId12" Type="http://schemas.openxmlformats.org/officeDocument/2006/relationships/image" Target="NUL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jpeg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jpeg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FBCA4-6ED8-1945-8C02-AC4EC59E4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348" y="2063901"/>
            <a:ext cx="10237303" cy="1655761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Noninvasive Glucose Monitoring Using Polarized Light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A525AB-3462-0444-B795-D9F362BEF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5493" y="3835410"/>
            <a:ext cx="9144000" cy="1655762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sz="2800" b="1" dirty="0">
                <a:latin typeface="Avenir Light" panose="020B0402020203020204" pitchFamily="34" charset="77"/>
              </a:rPr>
              <a:t>Tianxing Li</a:t>
            </a:r>
            <a:r>
              <a:rPr lang="en-US" altLang="zh-CN" sz="2800" baseline="30000" dirty="0">
                <a:latin typeface="Avenir Light" panose="020B0402020203020204" pitchFamily="34" charset="77"/>
              </a:rPr>
              <a:t>†,#</a:t>
            </a:r>
            <a:r>
              <a:rPr lang="en-US" altLang="zh-CN" sz="2800" dirty="0">
                <a:latin typeface="Avenir Light" panose="020B0402020203020204" pitchFamily="34" charset="77"/>
              </a:rPr>
              <a:t>, Derek Bai</a:t>
            </a:r>
            <a:r>
              <a:rPr lang="en-US" altLang="zh-CN" sz="2800" baseline="30000" dirty="0">
                <a:latin typeface="Avenir Light" panose="020B0402020203020204" pitchFamily="34" charset="77"/>
              </a:rPr>
              <a:t>†</a:t>
            </a:r>
            <a:r>
              <a:rPr lang="en-US" altLang="zh-CN" sz="2800" dirty="0">
                <a:latin typeface="Avenir Light" panose="020B0402020203020204" pitchFamily="34" charset="77"/>
              </a:rPr>
              <a:t>, Temiloluwa Prioleau</a:t>
            </a:r>
            <a:r>
              <a:rPr lang="en-US" altLang="zh-CN" sz="2800" baseline="30000" dirty="0">
                <a:latin typeface="Avenir Light" panose="020B0402020203020204" pitchFamily="34" charset="77"/>
              </a:rPr>
              <a:t>†</a:t>
            </a:r>
            <a:r>
              <a:rPr lang="en-US" altLang="zh-CN" sz="2800" dirty="0">
                <a:latin typeface="Avenir Light" panose="020B0402020203020204" pitchFamily="34" charset="77"/>
              </a:rPr>
              <a:t>, Nam Bui</a:t>
            </a:r>
            <a:r>
              <a:rPr lang="en-US" altLang="zh-CN" sz="2800" baseline="30000" dirty="0">
                <a:latin typeface="Avenir Light" panose="020B0402020203020204" pitchFamily="34" charset="77"/>
              </a:rPr>
              <a:t>‡</a:t>
            </a:r>
            <a:r>
              <a:rPr lang="en-US" altLang="zh-CN" sz="2800" dirty="0">
                <a:latin typeface="Avenir Light" panose="020B0402020203020204" pitchFamily="34" charset="77"/>
              </a:rPr>
              <a:t>, Tam Vu</a:t>
            </a:r>
            <a:r>
              <a:rPr lang="en-US" altLang="zh-CN" sz="2800" baseline="30000" dirty="0">
                <a:latin typeface="Avenir Light" panose="020B0402020203020204" pitchFamily="34" charset="77"/>
              </a:rPr>
              <a:t>‡,§</a:t>
            </a:r>
            <a:r>
              <a:rPr lang="en-US" altLang="zh-CN" sz="2800" dirty="0">
                <a:latin typeface="Avenir Light" panose="020B0402020203020204" pitchFamily="34" charset="77"/>
              </a:rPr>
              <a:t>, and Xia Zhou</a:t>
            </a:r>
            <a:r>
              <a:rPr lang="en-US" altLang="zh-CN" sz="2800" baseline="30000" dirty="0">
                <a:latin typeface="Avenir Light" panose="020B0402020203020204" pitchFamily="34" charset="77"/>
              </a:rPr>
              <a:t>†</a:t>
            </a:r>
          </a:p>
          <a:p>
            <a:r>
              <a:rPr lang="en-US" altLang="zh-CN" sz="2800" baseline="30000" dirty="0">
                <a:latin typeface="Avenir Light" panose="020B0402020203020204" pitchFamily="34" charset="77"/>
              </a:rPr>
              <a:t>†</a:t>
            </a:r>
            <a:r>
              <a:rPr lang="en-US" altLang="zh-CN" sz="2800" dirty="0">
                <a:latin typeface="Avenir Light" panose="020B0402020203020204" pitchFamily="34" charset="77"/>
              </a:rPr>
              <a:t>Department of Computer Science, Dartmouth College, Hanover, NH</a:t>
            </a:r>
          </a:p>
          <a:p>
            <a:r>
              <a:rPr lang="en-US" altLang="zh-CN" sz="2800" baseline="30000" dirty="0">
                <a:latin typeface="Avenir Light" panose="020B0402020203020204" pitchFamily="34" charset="77"/>
              </a:rPr>
              <a:t>#</a:t>
            </a:r>
            <a:r>
              <a:rPr lang="en-US" altLang="zh-CN" sz="2800" dirty="0">
                <a:latin typeface="Avenir Light" panose="020B0402020203020204" pitchFamily="34" charset="77"/>
              </a:rPr>
              <a:t>Department of Computer Science, UMass Amherst, Amherst, MA</a:t>
            </a:r>
          </a:p>
          <a:p>
            <a:r>
              <a:rPr lang="en-US" altLang="zh-CN" sz="2800" baseline="30000" dirty="0">
                <a:latin typeface="Avenir Light" panose="020B0402020203020204" pitchFamily="34" charset="77"/>
              </a:rPr>
              <a:t>‡</a:t>
            </a:r>
            <a:r>
              <a:rPr lang="en-US" altLang="zh-CN" sz="2800" dirty="0">
                <a:latin typeface="Avenir Light" panose="020B0402020203020204" pitchFamily="34" charset="77"/>
              </a:rPr>
              <a:t>Department of Computer Science, University of Colorado Boulder, Boulder, CO</a:t>
            </a:r>
          </a:p>
          <a:p>
            <a:r>
              <a:rPr lang="en-US" altLang="zh-CN" sz="2800" baseline="30000" dirty="0">
                <a:latin typeface="Avenir Light" panose="020B0402020203020204" pitchFamily="34" charset="77"/>
              </a:rPr>
              <a:t>§</a:t>
            </a:r>
            <a:r>
              <a:rPr lang="en-US" altLang="zh-CN" sz="2800" dirty="0">
                <a:latin typeface="Avenir Light" panose="020B0402020203020204" pitchFamily="34" charset="77"/>
              </a:rPr>
              <a:t>Department of Computer Science, Oxford University, UK</a:t>
            </a:r>
            <a:endParaRPr lang="en-US" i="1" dirty="0">
              <a:latin typeface="Avenir Light" panose="020B0402020203020204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EC7036-A8FB-BD4A-8C4A-591C86A3F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581"/>
          <a:stretch/>
        </p:blipFill>
        <p:spPr>
          <a:xfrm>
            <a:off x="0" y="-1"/>
            <a:ext cx="12192000" cy="2071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5EE581-5183-E14B-9DAF-906B226EA7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42" b="49993"/>
          <a:stretch/>
        </p:blipFill>
        <p:spPr>
          <a:xfrm>
            <a:off x="1463614" y="5580686"/>
            <a:ext cx="1927451" cy="1020382"/>
          </a:xfrm>
          <a:prstGeom prst="rect">
            <a:avLst/>
          </a:prstGeom>
        </p:spPr>
      </p:pic>
      <p:pic>
        <p:nvPicPr>
          <p:cNvPr id="1028" name="Picture 4" descr="Get the University of Colorado Boulder app | Powered by Guidebook">
            <a:extLst>
              <a:ext uri="{FF2B5EF4-FFF2-40B4-BE49-F238E27FC236}">
                <a16:creationId xmlns:a16="http://schemas.microsoft.com/office/drawing/2014/main" id="{7D6D518D-4819-0948-B892-C5C0478B1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13829" r="13158" b="9748"/>
          <a:stretch/>
        </p:blipFill>
        <p:spPr bwMode="auto">
          <a:xfrm>
            <a:off x="7110792" y="5575694"/>
            <a:ext cx="983848" cy="102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Oxford Logo Icons PNG - Free PNG and Icons Downloads">
            <a:extLst>
              <a:ext uri="{FF2B5EF4-FFF2-40B4-BE49-F238E27FC236}">
                <a16:creationId xmlns:a16="http://schemas.microsoft.com/office/drawing/2014/main" id="{0EE57EBE-5BB6-F342-8E47-F4FE58428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541" y="5575694"/>
            <a:ext cx="857966" cy="102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Mass Minutemen College Football - UMass News, Scores, Stats, Rumors &amp; More  - ESPN">
            <a:extLst>
              <a:ext uri="{FF2B5EF4-FFF2-40B4-BE49-F238E27FC236}">
                <a16:creationId xmlns:a16="http://schemas.microsoft.com/office/drawing/2014/main" id="{7A64749A-720C-434C-8CD2-986F7BA80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028" y="5491172"/>
            <a:ext cx="1223863" cy="122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643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B19A6A7C-8942-4F63-8E48-DA5C15591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6403"/>
          </a:xfrm>
        </p:spPr>
        <p:txBody>
          <a:bodyPr>
            <a:normAutofit/>
          </a:bodyPr>
          <a:lstStyle/>
          <a:p>
            <a:r>
              <a:rPr lang="en-US" altLang="zh-CN" dirty="0"/>
              <a:t>#1:</a:t>
            </a:r>
            <a:r>
              <a:rPr lang="zh-CN" altLang="en-US" dirty="0"/>
              <a:t> </a:t>
            </a:r>
            <a:r>
              <a:rPr lang="en-US" dirty="0"/>
              <a:t>Skin scattering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9FBB1-2D0D-4882-94C1-6B5960E1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</a:t>
            </a:r>
            <a:r>
              <a:rPr lang="en-US" altLang="zh-CN" dirty="0"/>
              <a:t>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4D854-0310-4CBC-8021-B93BE9AB2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10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E15F94-DD37-5643-8421-0B7405BDA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8" t="40288" r="38488" b="12705"/>
          <a:stretch/>
        </p:blipFill>
        <p:spPr>
          <a:xfrm>
            <a:off x="3551171" y="4149907"/>
            <a:ext cx="3954197" cy="169858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F269BC-00A0-EE4A-89BC-9EB069996BDA}"/>
              </a:ext>
            </a:extLst>
          </p:cNvPr>
          <p:cNvCxnSpPr>
            <a:cxnSpLocks/>
          </p:cNvCxnSpPr>
          <p:nvPr/>
        </p:nvCxnSpPr>
        <p:spPr>
          <a:xfrm>
            <a:off x="3502651" y="2675152"/>
            <a:ext cx="2564524" cy="3413344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BFB34FE-3930-A747-9B18-ED4363B402C6}"/>
              </a:ext>
            </a:extLst>
          </p:cNvPr>
          <p:cNvSpPr txBox="1"/>
          <p:nvPr/>
        </p:nvSpPr>
        <p:spPr>
          <a:xfrm>
            <a:off x="6056060" y="5804602"/>
            <a:ext cx="2403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Light" panose="020B0402020203020204" pitchFamily="34" charset="77"/>
              </a:rPr>
              <a:t>~53%</a:t>
            </a:r>
            <a:r>
              <a:rPr lang="zh-CN" altLang="en-US" sz="2400" dirty="0">
                <a:latin typeface="Avenir Light" panose="020B0402020203020204" pitchFamily="34" charset="77"/>
              </a:rPr>
              <a:t> </a:t>
            </a:r>
            <a:r>
              <a:rPr lang="en-US" altLang="zh-CN" sz="2400" dirty="0">
                <a:latin typeface="Avenir Light" panose="020B0402020203020204" pitchFamily="34" charset="77"/>
              </a:rPr>
              <a:t>Absorbed</a:t>
            </a:r>
            <a:endParaRPr lang="en-US" sz="2400" dirty="0">
              <a:latin typeface="Avenir Light" panose="020B0402020203020204" pitchFamily="34" charset="77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F3621C3-7EFD-CB44-A33C-9911041D1253}"/>
              </a:ext>
            </a:extLst>
          </p:cNvPr>
          <p:cNvCxnSpPr/>
          <p:nvPr/>
        </p:nvCxnSpPr>
        <p:spPr>
          <a:xfrm flipV="1">
            <a:off x="4648279" y="2649668"/>
            <a:ext cx="924910" cy="150035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D25F2AC-8F1C-5340-AB5C-4AB8418D6F5C}"/>
              </a:ext>
            </a:extLst>
          </p:cNvPr>
          <p:cNvSpPr txBox="1"/>
          <p:nvPr/>
        </p:nvSpPr>
        <p:spPr>
          <a:xfrm>
            <a:off x="6089995" y="2538508"/>
            <a:ext cx="4050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Light" panose="020B0402020203020204" pitchFamily="34" charset="77"/>
              </a:rPr>
              <a:t>~5%</a:t>
            </a:r>
            <a:r>
              <a:rPr lang="zh-CN" altLang="en-US" sz="2400" dirty="0">
                <a:latin typeface="Avenir Light" panose="020B0402020203020204" pitchFamily="34" charset="77"/>
              </a:rPr>
              <a:t> </a:t>
            </a:r>
            <a:r>
              <a:rPr lang="en-US" altLang="zh-CN" sz="2400" dirty="0">
                <a:latin typeface="Avenir Light" panose="020B0402020203020204" pitchFamily="34" charset="77"/>
              </a:rPr>
              <a:t>Specular</a:t>
            </a:r>
            <a:r>
              <a:rPr lang="zh-CN" altLang="en-US" sz="2400" dirty="0">
                <a:latin typeface="Avenir Light" panose="020B0402020203020204" pitchFamily="34" charset="77"/>
              </a:rPr>
              <a:t> </a:t>
            </a:r>
            <a:r>
              <a:rPr lang="en-US" altLang="zh-CN" sz="2400" dirty="0">
                <a:latin typeface="Avenir Light" panose="020B0402020203020204" pitchFamily="34" charset="77"/>
              </a:rPr>
              <a:t>reflected</a:t>
            </a:r>
            <a:r>
              <a:rPr lang="zh-CN" altLang="en-US" sz="2400" dirty="0">
                <a:latin typeface="Avenir Light" panose="020B0402020203020204" pitchFamily="34" charset="77"/>
              </a:rPr>
              <a:t> </a:t>
            </a:r>
            <a:r>
              <a:rPr lang="en-US" altLang="zh-CN" sz="2400" dirty="0">
                <a:latin typeface="Avenir Light" panose="020B0402020203020204" pitchFamily="34" charset="77"/>
              </a:rPr>
              <a:t>light</a:t>
            </a:r>
            <a:endParaRPr lang="en-US" sz="2400" dirty="0">
              <a:latin typeface="Avenir Light" panose="020B0402020203020204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6F5A7E-3011-BA48-A44E-B27F95A731B8}"/>
              </a:ext>
            </a:extLst>
          </p:cNvPr>
          <p:cNvSpPr txBox="1"/>
          <p:nvPr/>
        </p:nvSpPr>
        <p:spPr>
          <a:xfrm>
            <a:off x="1188518" y="2538508"/>
            <a:ext cx="2134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Light" panose="020B0402020203020204" pitchFamily="34" charset="77"/>
              </a:rPr>
              <a:t>Polarized</a:t>
            </a:r>
            <a:r>
              <a:rPr lang="zh-CN" altLang="en-US" sz="2400" dirty="0">
                <a:latin typeface="Avenir Light" panose="020B0402020203020204" pitchFamily="34" charset="77"/>
              </a:rPr>
              <a:t> </a:t>
            </a:r>
            <a:r>
              <a:rPr lang="en-US" altLang="zh-CN" sz="2400" dirty="0">
                <a:latin typeface="Avenir Light" panose="020B0402020203020204" pitchFamily="34" charset="77"/>
              </a:rPr>
              <a:t>light</a:t>
            </a:r>
            <a:endParaRPr lang="en-US" sz="2400" dirty="0">
              <a:latin typeface="Avenir Light" panose="020B0402020203020204" pitchFamily="34" charset="77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C1273AE-2628-434F-9483-8CD4F814DF8E}"/>
              </a:ext>
            </a:extLst>
          </p:cNvPr>
          <p:cNvCxnSpPr/>
          <p:nvPr/>
        </p:nvCxnSpPr>
        <p:spPr>
          <a:xfrm flipV="1">
            <a:off x="5038439" y="3202516"/>
            <a:ext cx="924910" cy="150035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E26B335-F8D9-694D-BD38-B73DEA3D5156}"/>
              </a:ext>
            </a:extLst>
          </p:cNvPr>
          <p:cNvSpPr txBox="1"/>
          <p:nvPr/>
        </p:nvSpPr>
        <p:spPr>
          <a:xfrm>
            <a:off x="6133579" y="3053735"/>
            <a:ext cx="2990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venir Light" panose="020B0402020203020204" pitchFamily="34" charset="77"/>
              </a:rPr>
              <a:t>~2%</a:t>
            </a:r>
            <a:r>
              <a:rPr lang="zh-CN" altLang="en-US" sz="2400" dirty="0">
                <a:solidFill>
                  <a:srgbClr val="FF0000"/>
                </a:solidFill>
                <a:latin typeface="Avenir Light" panose="020B0402020203020204" pitchFamily="34" charset="77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Avenir Light" panose="020B0402020203020204" pitchFamily="34" charset="77"/>
              </a:rPr>
              <a:t>Polarized</a:t>
            </a:r>
            <a:r>
              <a:rPr lang="zh-CN" altLang="en-US" sz="2400" dirty="0">
                <a:solidFill>
                  <a:srgbClr val="FF0000"/>
                </a:solidFill>
                <a:latin typeface="Avenir Light" panose="020B0402020203020204" pitchFamily="34" charset="77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Avenir Light" panose="020B0402020203020204" pitchFamily="34" charset="77"/>
              </a:rPr>
              <a:t>light</a:t>
            </a:r>
            <a:r>
              <a:rPr lang="zh-CN" altLang="en-US" sz="2400" dirty="0">
                <a:solidFill>
                  <a:srgbClr val="FF0000"/>
                </a:solidFill>
                <a:latin typeface="Avenir Light" panose="020B0402020203020204" pitchFamily="34" charset="77"/>
              </a:rPr>
              <a:t>  </a:t>
            </a:r>
            <a:endParaRPr lang="en-US" sz="2400" dirty="0">
              <a:solidFill>
                <a:srgbClr val="FF0000"/>
              </a:solidFill>
              <a:latin typeface="Avenir Light" panose="020B0402020203020204" pitchFamily="34" charset="77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B7E3CE7-2E09-674B-82A6-0992171B8430}"/>
              </a:ext>
            </a:extLst>
          </p:cNvPr>
          <p:cNvGrpSpPr/>
          <p:nvPr/>
        </p:nvGrpSpPr>
        <p:grpSpPr>
          <a:xfrm>
            <a:off x="5618829" y="3872874"/>
            <a:ext cx="471166" cy="1567889"/>
            <a:chOff x="5017033" y="3640585"/>
            <a:chExt cx="471166" cy="156788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78EBF4A-B3EA-A843-9F97-3CD60BA19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7033" y="4956925"/>
              <a:ext cx="448346" cy="25154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DF4CAD-EE9B-9A4C-8986-67E1C9DC20E6}"/>
                </a:ext>
              </a:extLst>
            </p:cNvPr>
            <p:cNvCxnSpPr>
              <a:cxnSpLocks/>
            </p:cNvCxnSpPr>
            <p:nvPr/>
          </p:nvCxnSpPr>
          <p:spPr>
            <a:xfrm>
              <a:off x="5017033" y="4764835"/>
              <a:ext cx="448346" cy="19499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EDB1579-EBCD-7E40-9770-9B35D037CC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7033" y="4508145"/>
              <a:ext cx="448346" cy="25154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8724DD8-2476-2441-92CA-6A128D0A2B92}"/>
                </a:ext>
              </a:extLst>
            </p:cNvPr>
            <p:cNvCxnSpPr>
              <a:cxnSpLocks/>
            </p:cNvCxnSpPr>
            <p:nvPr/>
          </p:nvCxnSpPr>
          <p:spPr>
            <a:xfrm>
              <a:off x="5017033" y="4316055"/>
              <a:ext cx="448346" cy="19499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78B2E7F-C8BA-DF4C-8819-17FD51F71C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7033" y="4078825"/>
              <a:ext cx="448346" cy="25154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BD3D035-62FF-BD47-9FBC-17FD21D2A0CC}"/>
                </a:ext>
              </a:extLst>
            </p:cNvPr>
            <p:cNvCxnSpPr>
              <a:cxnSpLocks/>
            </p:cNvCxnSpPr>
            <p:nvPr/>
          </p:nvCxnSpPr>
          <p:spPr>
            <a:xfrm>
              <a:off x="5017033" y="3886735"/>
              <a:ext cx="448346" cy="19499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D94F29C-3839-0644-AE0A-5630866B5E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9853" y="3640585"/>
              <a:ext cx="448346" cy="251549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B4CB6E6-B2A7-0A46-BB1D-68E62363BE11}"/>
              </a:ext>
            </a:extLst>
          </p:cNvPr>
          <p:cNvSpPr txBox="1"/>
          <p:nvPr/>
        </p:nvSpPr>
        <p:spPr>
          <a:xfrm>
            <a:off x="6133579" y="3621446"/>
            <a:ext cx="4686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Light" panose="020B0402020203020204" pitchFamily="34" charset="77"/>
              </a:rPr>
              <a:t>~40%</a:t>
            </a:r>
            <a:r>
              <a:rPr lang="zh-CN" altLang="en-US" sz="2400" dirty="0">
                <a:latin typeface="Avenir Light" panose="020B0402020203020204" pitchFamily="34" charset="77"/>
              </a:rPr>
              <a:t> </a:t>
            </a:r>
            <a:r>
              <a:rPr lang="en-US" altLang="zh-CN" sz="2400" dirty="0">
                <a:latin typeface="Avenir Light" panose="020B0402020203020204" pitchFamily="34" charset="77"/>
              </a:rPr>
              <a:t>Randomly</a:t>
            </a:r>
            <a:r>
              <a:rPr lang="zh-CN" altLang="en-US" sz="2400" dirty="0">
                <a:latin typeface="Avenir Light" panose="020B0402020203020204" pitchFamily="34" charset="77"/>
              </a:rPr>
              <a:t> </a:t>
            </a:r>
            <a:r>
              <a:rPr lang="en-US" altLang="zh-CN" sz="2400" dirty="0">
                <a:latin typeface="Avenir Light" panose="020B0402020203020204" pitchFamily="34" charset="77"/>
              </a:rPr>
              <a:t>polarized</a:t>
            </a:r>
            <a:r>
              <a:rPr lang="zh-CN" altLang="en-US" sz="2400" dirty="0">
                <a:latin typeface="Avenir Light" panose="020B0402020203020204" pitchFamily="34" charset="77"/>
              </a:rPr>
              <a:t> </a:t>
            </a:r>
            <a:r>
              <a:rPr lang="en-US" altLang="zh-CN" sz="2400" dirty="0">
                <a:latin typeface="Avenir Light" panose="020B0402020203020204" pitchFamily="34" charset="77"/>
              </a:rPr>
              <a:t>light</a:t>
            </a:r>
            <a:r>
              <a:rPr lang="zh-CN" altLang="en-US" sz="2400" dirty="0">
                <a:latin typeface="Avenir Light" panose="020B0402020203020204" pitchFamily="34" charset="77"/>
              </a:rPr>
              <a:t>   </a:t>
            </a:r>
            <a:endParaRPr lang="en-US" sz="2400" dirty="0">
              <a:latin typeface="Avenir Light" panose="020B0402020203020204" pitchFamily="34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6734D4-5F3A-A742-A662-96A6550EB794}"/>
              </a:ext>
            </a:extLst>
          </p:cNvPr>
          <p:cNvSpPr txBox="1"/>
          <p:nvPr/>
        </p:nvSpPr>
        <p:spPr>
          <a:xfrm>
            <a:off x="8019163" y="4702869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Light" panose="020B0402020203020204" pitchFamily="34" charset="77"/>
              </a:rPr>
              <a:t>Skin</a:t>
            </a:r>
            <a:endParaRPr lang="en-US" sz="2400" dirty="0">
              <a:latin typeface="Avenir Light" panose="020B0402020203020204" pitchFamily="34" charset="77"/>
            </a:endParaRP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94A04165-45A2-664E-9552-EB8A00B875F3}"/>
              </a:ext>
            </a:extLst>
          </p:cNvPr>
          <p:cNvSpPr/>
          <p:nvPr/>
        </p:nvSpPr>
        <p:spPr>
          <a:xfrm>
            <a:off x="7505368" y="4149907"/>
            <a:ext cx="390160" cy="165469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venir Light" panose="020B0402020203020204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E96F8D-64DE-8244-A898-A2E19D884353}"/>
              </a:ext>
            </a:extLst>
          </p:cNvPr>
          <p:cNvSpPr txBox="1"/>
          <p:nvPr/>
        </p:nvSpPr>
        <p:spPr>
          <a:xfrm>
            <a:off x="726991" y="4311114"/>
            <a:ext cx="2867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Light" panose="020B0402020203020204" pitchFamily="34" charset="77"/>
              </a:rPr>
              <a:t>Interstitial fluid</a:t>
            </a:r>
            <a:r>
              <a:rPr lang="zh-CN" altLang="en-US" sz="2400" dirty="0">
                <a:latin typeface="Avenir Light" panose="020B0402020203020204" pitchFamily="34" charset="77"/>
              </a:rPr>
              <a:t> </a:t>
            </a:r>
            <a:r>
              <a:rPr lang="en-US" altLang="zh-CN" sz="2400" dirty="0">
                <a:latin typeface="Avenir Light" panose="020B0402020203020204" pitchFamily="34" charset="77"/>
              </a:rPr>
              <a:t>(ISF)</a:t>
            </a:r>
            <a:endParaRPr lang="en-US" sz="2400" dirty="0"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3646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0" grpId="0"/>
      <p:bldP spid="29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9F058-ABA8-B948-A27E-4A81D7B14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96BC70-81A5-2F41-A2CA-99C2CA680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Motivation &amp; Related work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Rationale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zh-CN" dirty="0"/>
              <a:t>Challenge &amp;</a:t>
            </a:r>
            <a:r>
              <a:rPr lang="zh-CN" altLang="en-US" dirty="0"/>
              <a:t> </a:t>
            </a:r>
            <a:r>
              <a:rPr lang="en-US" dirty="0"/>
              <a:t>System Design</a:t>
            </a:r>
          </a:p>
          <a:p>
            <a:pPr lvl="1"/>
            <a:r>
              <a:rPr lang="en-US" altLang="zh-CN" dirty="0"/>
              <a:t>#1 Sensing changes in Light polarization</a:t>
            </a:r>
          </a:p>
          <a:p>
            <a:pPr lvl="1"/>
            <a:endParaRPr lang="en-US" dirty="0"/>
          </a:p>
          <a:p>
            <a:r>
              <a:rPr lang="en-US" dirty="0"/>
              <a:t>Prototype Evaluation</a:t>
            </a:r>
          </a:p>
          <a:p>
            <a:endParaRPr lang="en-US" dirty="0"/>
          </a:p>
          <a:p>
            <a:r>
              <a:rPr lang="en-US" dirty="0"/>
              <a:t>Disc</a:t>
            </a:r>
            <a:r>
              <a:rPr lang="en-US" altLang="zh-CN" dirty="0"/>
              <a:t>ussion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FDAF1-085F-9A47-8FDA-9A9EE31BA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8270-1880-9049-A50F-72E10F557A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7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21E75-8E92-3546-B8DE-03273F184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Sensing </a:t>
            </a:r>
            <a:r>
              <a:rPr lang="en-US" altLang="zh-CN" dirty="0"/>
              <a:t>C</a:t>
            </a:r>
            <a:r>
              <a:rPr lang="en-US" dirty="0"/>
              <a:t>hanges </a:t>
            </a:r>
            <a:r>
              <a:rPr lang="en-US" altLang="zh-CN" dirty="0"/>
              <a:t>I</a:t>
            </a:r>
            <a:r>
              <a:rPr lang="en-US" dirty="0"/>
              <a:t>n Light </a:t>
            </a:r>
            <a:r>
              <a:rPr lang="en-US" altLang="zh-CN" dirty="0"/>
              <a:t>P</a:t>
            </a:r>
            <a:r>
              <a:rPr lang="en-US" dirty="0"/>
              <a:t>olarization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6769B-80F2-7544-9861-3068C896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9B35F1-D60F-F34F-9F2D-0C4D60AC7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8" t="39531" r="38488" b="12705"/>
          <a:stretch/>
        </p:blipFill>
        <p:spPr>
          <a:xfrm>
            <a:off x="4038601" y="4516194"/>
            <a:ext cx="3954197" cy="184015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C41BF6-C890-104F-A6D8-6923099731E2}"/>
              </a:ext>
            </a:extLst>
          </p:cNvPr>
          <p:cNvCxnSpPr>
            <a:cxnSpLocks/>
          </p:cNvCxnSpPr>
          <p:nvPr/>
        </p:nvCxnSpPr>
        <p:spPr>
          <a:xfrm>
            <a:off x="4160282" y="3233385"/>
            <a:ext cx="1910361" cy="2859197"/>
          </a:xfrm>
          <a:prstGeom prst="line">
            <a:avLst/>
          </a:prstGeom>
          <a:ln w="5715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24C8AF-106A-EC49-912A-CB25123F3F5F}"/>
              </a:ext>
            </a:extLst>
          </p:cNvPr>
          <p:cNvCxnSpPr>
            <a:cxnSpLocks/>
          </p:cNvCxnSpPr>
          <p:nvPr/>
        </p:nvCxnSpPr>
        <p:spPr>
          <a:xfrm flipV="1">
            <a:off x="5458069" y="3295855"/>
            <a:ext cx="254538" cy="17800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470A870-B5A4-1445-9CFD-B9A8468D4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413927">
            <a:off x="3530995" y="2562337"/>
            <a:ext cx="818771" cy="54584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707624-D6DC-414D-82CD-17D88147A535}"/>
              </a:ext>
            </a:extLst>
          </p:cNvPr>
          <p:cNvCxnSpPr>
            <a:cxnSpLocks/>
          </p:cNvCxnSpPr>
          <p:nvPr/>
        </p:nvCxnSpPr>
        <p:spPr>
          <a:xfrm flipV="1">
            <a:off x="4278680" y="3274252"/>
            <a:ext cx="404104" cy="3965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1E6AD8F-3EE2-E747-9294-479CF9601079}"/>
              </a:ext>
            </a:extLst>
          </p:cNvPr>
          <p:cNvCxnSpPr>
            <a:cxnSpLocks/>
          </p:cNvCxnSpPr>
          <p:nvPr/>
        </p:nvCxnSpPr>
        <p:spPr>
          <a:xfrm>
            <a:off x="4218851" y="3233385"/>
            <a:ext cx="2386984" cy="2859197"/>
          </a:xfrm>
          <a:prstGeom prst="line">
            <a:avLst/>
          </a:prstGeom>
          <a:ln w="5715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8C3915-A06E-DC4B-9BB7-C8A900A12647}"/>
              </a:ext>
            </a:extLst>
          </p:cNvPr>
          <p:cNvCxnSpPr>
            <a:cxnSpLocks/>
          </p:cNvCxnSpPr>
          <p:nvPr/>
        </p:nvCxnSpPr>
        <p:spPr>
          <a:xfrm>
            <a:off x="4218851" y="3153323"/>
            <a:ext cx="3192378" cy="2939259"/>
          </a:xfrm>
          <a:prstGeom prst="line">
            <a:avLst/>
          </a:prstGeom>
          <a:ln w="5715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391F321-2FF1-AC42-9DAB-4392A399A976}"/>
              </a:ext>
            </a:extLst>
          </p:cNvPr>
          <p:cNvCxnSpPr>
            <a:cxnSpLocks/>
          </p:cNvCxnSpPr>
          <p:nvPr/>
        </p:nvCxnSpPr>
        <p:spPr>
          <a:xfrm flipH="1" flipV="1">
            <a:off x="5798582" y="3257594"/>
            <a:ext cx="100238" cy="18182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FA4AAAE4-B168-104D-8AFF-4C3DB7BE4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306421">
            <a:off x="5439549" y="2670551"/>
            <a:ext cx="550492" cy="5504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C99E161-702A-D048-8FF2-FB0A04526771}"/>
              </a:ext>
            </a:extLst>
          </p:cNvPr>
          <p:cNvSpPr txBox="1"/>
          <p:nvPr/>
        </p:nvSpPr>
        <p:spPr>
          <a:xfrm>
            <a:off x="2545139" y="4049851"/>
            <a:ext cx="197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Light" panose="020B0402020203020204" pitchFamily="34" charset="77"/>
              </a:rPr>
              <a:t>Liquid</a:t>
            </a:r>
            <a:r>
              <a:rPr lang="zh-CN" altLang="en-US" sz="2400" dirty="0">
                <a:latin typeface="Avenir Light" panose="020B0402020203020204" pitchFamily="34" charset="77"/>
              </a:rPr>
              <a:t> </a:t>
            </a:r>
            <a:r>
              <a:rPr lang="en-US" altLang="zh-CN" sz="2400" dirty="0">
                <a:latin typeface="Avenir Light" panose="020B0402020203020204" pitchFamily="34" charset="77"/>
              </a:rPr>
              <a:t>crystal</a:t>
            </a:r>
            <a:endParaRPr lang="en-US" sz="2400" dirty="0">
              <a:latin typeface="Avenir Light" panose="020B0402020203020204" pitchFamily="34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F90D42-1C6D-6747-A8C9-4BD07C87DAAB}"/>
              </a:ext>
            </a:extLst>
          </p:cNvPr>
          <p:cNvSpPr txBox="1"/>
          <p:nvPr/>
        </p:nvSpPr>
        <p:spPr>
          <a:xfrm>
            <a:off x="760020" y="3542504"/>
            <a:ext cx="3526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venir Light" panose="020B0402020203020204" pitchFamily="34" charset="77"/>
              </a:rPr>
              <a:t>Linear polarizing film</a:t>
            </a:r>
            <a:r>
              <a:rPr lang="zh-CN" altLang="en-US" sz="2400" dirty="0">
                <a:latin typeface="Avenir Light" panose="020B0402020203020204" pitchFamily="34" charset="77"/>
              </a:rPr>
              <a:t> </a:t>
            </a:r>
            <a:r>
              <a:rPr lang="en-US" altLang="zh-CN" sz="2400" dirty="0">
                <a:latin typeface="Avenir Light" panose="020B0402020203020204" pitchFamily="34" charset="77"/>
              </a:rPr>
              <a:t>(0°)</a:t>
            </a:r>
            <a:endParaRPr lang="en-US" sz="2400" dirty="0">
              <a:latin typeface="Avenir Light" panose="020B0402020203020204" pitchFamily="34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CA885D-C8DF-544E-BA11-A9EA9AA38BA2}"/>
              </a:ext>
            </a:extLst>
          </p:cNvPr>
          <p:cNvSpPr txBox="1"/>
          <p:nvPr/>
        </p:nvSpPr>
        <p:spPr>
          <a:xfrm>
            <a:off x="1743957" y="2533309"/>
            <a:ext cx="178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Light" panose="020B0402020203020204" pitchFamily="34" charset="77"/>
              </a:rPr>
              <a:t>Laser</a:t>
            </a:r>
            <a:r>
              <a:rPr lang="zh-CN" altLang="en-US" sz="2400" dirty="0">
                <a:latin typeface="Avenir Light" panose="020B0402020203020204" pitchFamily="34" charset="77"/>
              </a:rPr>
              <a:t> </a:t>
            </a:r>
            <a:r>
              <a:rPr lang="en-US" altLang="zh-CN" sz="2400" dirty="0">
                <a:latin typeface="Avenir Light" panose="020B0402020203020204" pitchFamily="34" charset="77"/>
              </a:rPr>
              <a:t>diode</a:t>
            </a:r>
            <a:endParaRPr lang="en-US" sz="2400" dirty="0">
              <a:latin typeface="Avenir Light" panose="020B0402020203020204" pitchFamily="34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2AE920-A49A-A248-BB51-C7C4970F1AF1}"/>
              </a:ext>
            </a:extLst>
          </p:cNvPr>
          <p:cNvSpPr txBox="1"/>
          <p:nvPr/>
        </p:nvSpPr>
        <p:spPr>
          <a:xfrm>
            <a:off x="5991209" y="2741880"/>
            <a:ext cx="180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Light" panose="020B0402020203020204" pitchFamily="34" charset="77"/>
              </a:rPr>
              <a:t>Photodiode</a:t>
            </a:r>
            <a:endParaRPr lang="en-US" sz="2400" dirty="0">
              <a:latin typeface="Avenir Light" panose="020B0402020203020204" pitchFamily="34" charset="77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5099055-E371-7E49-8604-68F64650D022}"/>
              </a:ext>
            </a:extLst>
          </p:cNvPr>
          <p:cNvCxnSpPr>
            <a:cxnSpLocks/>
          </p:cNvCxnSpPr>
          <p:nvPr/>
        </p:nvCxnSpPr>
        <p:spPr>
          <a:xfrm>
            <a:off x="5305895" y="3778111"/>
            <a:ext cx="926865" cy="96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54057F5-3DA5-5A42-A4B4-468A563A3F5D}"/>
              </a:ext>
            </a:extLst>
          </p:cNvPr>
          <p:cNvSpPr txBox="1"/>
          <p:nvPr/>
        </p:nvSpPr>
        <p:spPr>
          <a:xfrm>
            <a:off x="6281560" y="3519758"/>
            <a:ext cx="370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venir Light" panose="020B0402020203020204" pitchFamily="34" charset="77"/>
              </a:rPr>
              <a:t>Linear polarizing film</a:t>
            </a:r>
            <a:r>
              <a:rPr lang="zh-CN" altLang="en-US" sz="2400" dirty="0">
                <a:latin typeface="Avenir Light" panose="020B0402020203020204" pitchFamily="34" charset="77"/>
              </a:rPr>
              <a:t> </a:t>
            </a:r>
            <a:r>
              <a:rPr lang="en-US" altLang="zh-CN" sz="2400" dirty="0">
                <a:latin typeface="Avenir Light" panose="020B0402020203020204" pitchFamily="34" charset="77"/>
              </a:rPr>
              <a:t>(90°)</a:t>
            </a:r>
            <a:endParaRPr lang="en-US" sz="2400" dirty="0">
              <a:latin typeface="Avenir Light" panose="020B0402020203020204" pitchFamily="34" charset="77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3816BBB-E4BF-F248-9F6C-D6533B8E0A36}"/>
              </a:ext>
            </a:extLst>
          </p:cNvPr>
          <p:cNvCxnSpPr>
            <a:cxnSpLocks/>
          </p:cNvCxnSpPr>
          <p:nvPr/>
        </p:nvCxnSpPr>
        <p:spPr>
          <a:xfrm flipV="1">
            <a:off x="4506169" y="3583912"/>
            <a:ext cx="500651" cy="52693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108F9FE-A07F-7D46-A9E9-C752E4CFDBC3}"/>
              </a:ext>
            </a:extLst>
          </p:cNvPr>
          <p:cNvCxnSpPr>
            <a:cxnSpLocks/>
          </p:cNvCxnSpPr>
          <p:nvPr/>
        </p:nvCxnSpPr>
        <p:spPr>
          <a:xfrm flipV="1">
            <a:off x="5016070" y="3949989"/>
            <a:ext cx="521486" cy="573256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2A8ADD6-4CC3-E843-9E35-56648E9F0FF9}"/>
              </a:ext>
            </a:extLst>
          </p:cNvPr>
          <p:cNvCxnSpPr>
            <a:cxnSpLocks/>
          </p:cNvCxnSpPr>
          <p:nvPr/>
        </p:nvCxnSpPr>
        <p:spPr>
          <a:xfrm flipV="1">
            <a:off x="5407348" y="4036252"/>
            <a:ext cx="429283" cy="518841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08CDB16-2159-CB48-B9B6-8F68BA494A70}"/>
              </a:ext>
            </a:extLst>
          </p:cNvPr>
          <p:cNvCxnSpPr>
            <a:cxnSpLocks/>
          </p:cNvCxnSpPr>
          <p:nvPr/>
        </p:nvCxnSpPr>
        <p:spPr>
          <a:xfrm flipV="1">
            <a:off x="5726185" y="4049851"/>
            <a:ext cx="415042" cy="477132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1A1A422-0223-D44D-8E6C-1F0E964FCA63}"/>
              </a:ext>
            </a:extLst>
          </p:cNvPr>
          <p:cNvSpPr txBox="1"/>
          <p:nvPr/>
        </p:nvSpPr>
        <p:spPr>
          <a:xfrm>
            <a:off x="8338828" y="5166947"/>
            <a:ext cx="2854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Dermis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(avg.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2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mm)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9D4DFC-1401-0142-B792-78F8190A4AD2}"/>
              </a:ext>
            </a:extLst>
          </p:cNvPr>
          <p:cNvSpPr txBox="1"/>
          <p:nvPr/>
        </p:nvSpPr>
        <p:spPr>
          <a:xfrm>
            <a:off x="8382800" y="4481451"/>
            <a:ext cx="3514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Epidermis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(avg.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0.1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mm)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5021798A-124A-F948-873A-6E2DC22EF76B}"/>
              </a:ext>
            </a:extLst>
          </p:cNvPr>
          <p:cNvSpPr/>
          <p:nvPr/>
        </p:nvSpPr>
        <p:spPr>
          <a:xfrm>
            <a:off x="7921596" y="4574294"/>
            <a:ext cx="274477" cy="22743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6AC5A47B-DE69-7344-B5F4-1E12E076B647}"/>
              </a:ext>
            </a:extLst>
          </p:cNvPr>
          <p:cNvSpPr/>
          <p:nvPr/>
        </p:nvSpPr>
        <p:spPr>
          <a:xfrm>
            <a:off x="7862947" y="4801732"/>
            <a:ext cx="390160" cy="117974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573FA4-C014-4A42-A11E-CF59F681EF6B}"/>
              </a:ext>
            </a:extLst>
          </p:cNvPr>
          <p:cNvSpPr txBox="1"/>
          <p:nvPr/>
        </p:nvSpPr>
        <p:spPr>
          <a:xfrm>
            <a:off x="6266857" y="3983809"/>
            <a:ext cx="353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Specular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Reflected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Light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A8BF04B-657F-9D4E-800F-C82EDB2C52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41" t="18804" b="25454"/>
          <a:stretch/>
        </p:blipFill>
        <p:spPr>
          <a:xfrm>
            <a:off x="9871442" y="4013734"/>
            <a:ext cx="428538" cy="46166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9DBEB44-745C-714D-973B-C96949587E96}"/>
              </a:ext>
            </a:extLst>
          </p:cNvPr>
          <p:cNvSpPr txBox="1"/>
          <p:nvPr/>
        </p:nvSpPr>
        <p:spPr>
          <a:xfrm>
            <a:off x="8110701" y="2382601"/>
            <a:ext cx="2308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Polarized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light</a:t>
            </a:r>
            <a:r>
              <a:rPr lang="zh-CN" altLang="en-US" sz="2400" dirty="0">
                <a:latin typeface="Avenir Book" panose="02000503020000020003" pitchFamily="2" charset="0"/>
              </a:rPr>
              <a:t>  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790366-B72B-324B-B235-2033EB8A47E3}"/>
              </a:ext>
            </a:extLst>
          </p:cNvPr>
          <p:cNvSpPr txBox="1"/>
          <p:nvPr/>
        </p:nvSpPr>
        <p:spPr>
          <a:xfrm>
            <a:off x="8122209" y="3073258"/>
            <a:ext cx="2192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Scattered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light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466C842-059C-FD45-8A76-610207819DFB}"/>
              </a:ext>
            </a:extLst>
          </p:cNvPr>
          <p:cNvSpPr txBox="1"/>
          <p:nvPr/>
        </p:nvSpPr>
        <p:spPr>
          <a:xfrm>
            <a:off x="10241396" y="2387762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venir Book" panose="02000503020000020003" pitchFamily="2" charset="0"/>
              </a:rPr>
              <a:t>P1</a:t>
            </a:r>
            <a:endParaRPr lang="en-US" sz="2400" dirty="0">
              <a:solidFill>
                <a:srgbClr val="FF0000"/>
              </a:solidFill>
              <a:latin typeface="Avenir Book" panose="02000503020000020003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87E9B18-2D58-9146-974F-0A9161A6BA95}"/>
              </a:ext>
            </a:extLst>
          </p:cNvPr>
          <p:cNvSpPr txBox="1"/>
          <p:nvPr/>
        </p:nvSpPr>
        <p:spPr>
          <a:xfrm>
            <a:off x="10230492" y="3076285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venir Book" panose="02000503020000020003" pitchFamily="2" charset="0"/>
              </a:rPr>
              <a:t>P2</a:t>
            </a:r>
            <a:endParaRPr lang="en-US" sz="2400" dirty="0">
              <a:solidFill>
                <a:srgbClr val="FF0000"/>
              </a:solidFill>
              <a:latin typeface="Avenir Book" panose="02000503020000020003" pitchFamily="2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2FE6236-D6B4-A044-B869-BFC166270124}"/>
              </a:ext>
            </a:extLst>
          </p:cNvPr>
          <p:cNvCxnSpPr>
            <a:cxnSpLocks/>
          </p:cNvCxnSpPr>
          <p:nvPr/>
        </p:nvCxnSpPr>
        <p:spPr>
          <a:xfrm>
            <a:off x="598050" y="4673391"/>
            <a:ext cx="0" cy="58506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9C2EB86-8EBB-8D40-B7DB-3B28B19B1440}"/>
              </a:ext>
            </a:extLst>
          </p:cNvPr>
          <p:cNvCxnSpPr>
            <a:cxnSpLocks/>
          </p:cNvCxnSpPr>
          <p:nvPr/>
        </p:nvCxnSpPr>
        <p:spPr>
          <a:xfrm flipH="1">
            <a:off x="341040" y="5646707"/>
            <a:ext cx="514019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FFC959-AB0A-F140-BA26-6AE9AE1CD51E}"/>
                  </a:ext>
                </a:extLst>
              </p:cNvPr>
              <p:cNvSpPr txBox="1"/>
              <p:nvPr/>
            </p:nvSpPr>
            <p:spPr>
              <a:xfrm>
                <a:off x="980697" y="4710898"/>
                <a:ext cx="2945293" cy="490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𝑝𝑒𝑟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=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P1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+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0.5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x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P2</a:t>
                </a:r>
                <a:endParaRPr lang="en-US" sz="2400" dirty="0">
                  <a:solidFill>
                    <a:srgbClr val="FF0000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FFC959-AB0A-F140-BA26-6AE9AE1CD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697" y="4710898"/>
                <a:ext cx="2945293" cy="490199"/>
              </a:xfrm>
              <a:prstGeom prst="rect">
                <a:avLst/>
              </a:prstGeom>
              <a:blipFill>
                <a:blip r:embed="rId11"/>
                <a:stretch>
                  <a:fillRect l="-429" t="-7692" r="-2146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2957BB3-2442-064D-BA80-2766F3444698}"/>
                  </a:ext>
                </a:extLst>
              </p:cNvPr>
              <p:cNvSpPr txBox="1"/>
              <p:nvPr/>
            </p:nvSpPr>
            <p:spPr>
              <a:xfrm>
                <a:off x="962418" y="5428363"/>
                <a:ext cx="2174250" cy="490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𝑝𝑎𝑟</m:t>
                        </m:r>
                      </m:sub>
                    </m:sSub>
                  </m:oMath>
                </a14:m>
                <a:r>
                  <a:rPr lang="zh-CN" altLang="en-US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=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0.5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x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P2</a:t>
                </a:r>
                <a:endParaRPr lang="en-US" sz="2400" dirty="0">
                  <a:solidFill>
                    <a:srgbClr val="FF0000"/>
                  </a:solidFill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2957BB3-2442-064D-BA80-2766F3444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18" y="5428363"/>
                <a:ext cx="2174250" cy="490199"/>
              </a:xfrm>
              <a:prstGeom prst="rect">
                <a:avLst/>
              </a:prstGeom>
              <a:blipFill>
                <a:blip r:embed="rId12"/>
                <a:stretch>
                  <a:fillRect l="-578" t="-7500" r="-2890" b="-2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AB4203F9-9291-3F48-ADDE-B477E2904542}"/>
              </a:ext>
            </a:extLst>
          </p:cNvPr>
          <p:cNvSpPr txBox="1"/>
          <p:nvPr/>
        </p:nvSpPr>
        <p:spPr>
          <a:xfrm>
            <a:off x="1615009" y="5027626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-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0772FF-262A-0741-93FF-29B783ED156B}"/>
              </a:ext>
            </a:extLst>
          </p:cNvPr>
          <p:cNvSpPr txBox="1"/>
          <p:nvPr/>
        </p:nvSpPr>
        <p:spPr>
          <a:xfrm>
            <a:off x="2971315" y="50849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=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CDA5CFF-127D-7A49-960E-6A480CBC22B2}"/>
              </a:ext>
            </a:extLst>
          </p:cNvPr>
          <p:cNvSpPr txBox="1"/>
          <p:nvPr/>
        </p:nvSpPr>
        <p:spPr>
          <a:xfrm>
            <a:off x="3309869" y="5091321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venir Book" panose="02000503020000020003" pitchFamily="2" charset="0"/>
              </a:rPr>
              <a:t>P1</a:t>
            </a:r>
            <a:endParaRPr lang="en-US" sz="2400" dirty="0">
              <a:solidFill>
                <a:srgbClr val="FF0000"/>
              </a:solidFill>
              <a:latin typeface="Avenir Book" panose="02000503020000020003" pitchFamily="2" charset="0"/>
            </a:endParaRPr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0E0996B9-1BF5-044D-B0A2-66E66FCA5579}"/>
              </a:ext>
            </a:extLst>
          </p:cNvPr>
          <p:cNvSpPr/>
          <p:nvPr/>
        </p:nvSpPr>
        <p:spPr>
          <a:xfrm flipH="1">
            <a:off x="7863741" y="2614858"/>
            <a:ext cx="246960" cy="71570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C128DF5-472E-8F48-B809-FA6027E8A2E0}"/>
              </a:ext>
            </a:extLst>
          </p:cNvPr>
          <p:cNvCxnSpPr>
            <a:cxnSpLocks/>
          </p:cNvCxnSpPr>
          <p:nvPr/>
        </p:nvCxnSpPr>
        <p:spPr>
          <a:xfrm>
            <a:off x="2051796" y="3989226"/>
            <a:ext cx="0" cy="58506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00B0EF42-32CC-CB4D-BB28-CCF5166431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41" t="18804" b="25454"/>
          <a:stretch/>
        </p:blipFill>
        <p:spPr>
          <a:xfrm>
            <a:off x="10795246" y="3073258"/>
            <a:ext cx="428538" cy="46166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7373661-079C-534B-9645-E93EC888F6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2" t="16479" r="50233" b="25455"/>
          <a:stretch/>
        </p:blipFill>
        <p:spPr>
          <a:xfrm>
            <a:off x="10795246" y="2343341"/>
            <a:ext cx="511421" cy="480919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132C7EE-32E5-3A47-A1CA-0ECE51FE01DE}"/>
              </a:ext>
            </a:extLst>
          </p:cNvPr>
          <p:cNvCxnSpPr>
            <a:cxnSpLocks/>
          </p:cNvCxnSpPr>
          <p:nvPr/>
        </p:nvCxnSpPr>
        <p:spPr>
          <a:xfrm flipH="1">
            <a:off x="1794043" y="4270060"/>
            <a:ext cx="514019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E01295B-CC74-4D44-975E-FD4EB48F75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6740" y="4501594"/>
            <a:ext cx="2966700" cy="1780020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F9427DF-C2D9-7F45-86EA-66CB8520DDC7}"/>
              </a:ext>
            </a:extLst>
          </p:cNvPr>
          <p:cNvCxnSpPr>
            <a:cxnSpLocks/>
          </p:cNvCxnSpPr>
          <p:nvPr/>
        </p:nvCxnSpPr>
        <p:spPr>
          <a:xfrm>
            <a:off x="2294727" y="4004169"/>
            <a:ext cx="0" cy="58506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78A2F7E-6100-524F-B8B8-C33658C8A15F}"/>
              </a:ext>
            </a:extLst>
          </p:cNvPr>
          <p:cNvCxnSpPr>
            <a:cxnSpLocks/>
          </p:cNvCxnSpPr>
          <p:nvPr/>
        </p:nvCxnSpPr>
        <p:spPr>
          <a:xfrm>
            <a:off x="838200" y="4680045"/>
            <a:ext cx="0" cy="58506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72DAD81-4D8B-9345-8202-DA9B531B5822}"/>
              </a:ext>
            </a:extLst>
          </p:cNvPr>
          <p:cNvCxnSpPr>
            <a:cxnSpLocks/>
          </p:cNvCxnSpPr>
          <p:nvPr/>
        </p:nvCxnSpPr>
        <p:spPr>
          <a:xfrm>
            <a:off x="598050" y="5354173"/>
            <a:ext cx="0" cy="58506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19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8" grpId="0"/>
      <p:bldP spid="37" grpId="0"/>
      <p:bldP spid="40" grpId="0"/>
      <p:bldP spid="41" grpId="0"/>
      <p:bldP spid="43" grpId="0"/>
      <p:bldP spid="44" grpId="0"/>
      <p:bldP spid="47" grpId="0"/>
      <p:bldP spid="48" grpId="0"/>
      <p:bldP spid="49" grpId="0"/>
      <p:bldP spid="50" grpId="0"/>
      <p:bldP spid="51" grpId="0"/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93985-C5D0-5B4B-86C8-71FE68E3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</a:t>
            </a:r>
            <a:r>
              <a:rPr lang="en-US" altLang="zh-CN" dirty="0"/>
              <a:t>S</a:t>
            </a:r>
            <a:r>
              <a:rPr lang="en-US" dirty="0"/>
              <a:t>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99F98-8D97-0449-B253-4106B998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A picture containing person, holding, man, hand&#10;&#10;Description automatically generated">
            <a:extLst>
              <a:ext uri="{FF2B5EF4-FFF2-40B4-BE49-F238E27FC236}">
                <a16:creationId xmlns:a16="http://schemas.microsoft.com/office/drawing/2014/main" id="{BA6E232A-1394-9841-8B5E-B465500BC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232" y="2462625"/>
            <a:ext cx="5993550" cy="3782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30286-CA98-4F4A-A60F-B3731971073E}"/>
              </a:ext>
            </a:extLst>
          </p:cNvPr>
          <p:cNvSpPr txBox="1"/>
          <p:nvPr/>
        </p:nvSpPr>
        <p:spPr>
          <a:xfrm>
            <a:off x="1315077" y="4434393"/>
            <a:ext cx="2479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Red</a:t>
            </a:r>
            <a:r>
              <a:rPr lang="zh-CN" altLang="en-US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laser</a:t>
            </a:r>
            <a:r>
              <a:rPr lang="zh-CN" altLang="en-US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diode</a:t>
            </a:r>
            <a:endParaRPr lang="en-US" sz="2400" dirty="0">
              <a:latin typeface="Avenir Book" panose="02000503020000020003" pitchFamily="2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C1ED77-C949-C74E-A248-D11D7B55D892}"/>
              </a:ext>
            </a:extLst>
          </p:cNvPr>
          <p:cNvSpPr/>
          <p:nvPr/>
        </p:nvSpPr>
        <p:spPr>
          <a:xfrm>
            <a:off x="4297131" y="3634891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venir Book" panose="02000503020000020003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98D0FC-CD9D-D942-8733-EA4557AB9784}"/>
              </a:ext>
            </a:extLst>
          </p:cNvPr>
          <p:cNvCxnSpPr>
            <a:cxnSpLocks/>
          </p:cNvCxnSpPr>
          <p:nvPr/>
        </p:nvCxnSpPr>
        <p:spPr>
          <a:xfrm flipH="1">
            <a:off x="3598595" y="3726331"/>
            <a:ext cx="789977" cy="8085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0058E748-46C8-3842-985C-81266442A4D6}"/>
              </a:ext>
            </a:extLst>
          </p:cNvPr>
          <p:cNvSpPr/>
          <p:nvPr/>
        </p:nvSpPr>
        <p:spPr>
          <a:xfrm>
            <a:off x="5194791" y="3145161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venir Book" panose="02000503020000020003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76FE48-08C3-6248-86A4-09E1C0197641}"/>
              </a:ext>
            </a:extLst>
          </p:cNvPr>
          <p:cNvSpPr/>
          <p:nvPr/>
        </p:nvSpPr>
        <p:spPr>
          <a:xfrm>
            <a:off x="5791138" y="3496540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venir Book" panose="02000503020000020003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2F8375-06CC-8C44-AA00-9C3DA4F347FD}"/>
              </a:ext>
            </a:extLst>
          </p:cNvPr>
          <p:cNvSpPr/>
          <p:nvPr/>
        </p:nvSpPr>
        <p:spPr>
          <a:xfrm>
            <a:off x="7814807" y="4665226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venir Book" panose="02000503020000020003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C910C6-5219-E142-84A6-B678720EFDE1}"/>
              </a:ext>
            </a:extLst>
          </p:cNvPr>
          <p:cNvSpPr/>
          <p:nvPr/>
        </p:nvSpPr>
        <p:spPr>
          <a:xfrm>
            <a:off x="7480118" y="4961926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venir Book" panose="02000503020000020003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506A4BC-188C-BD4F-A7F8-00B61FB58F4B}"/>
              </a:ext>
            </a:extLst>
          </p:cNvPr>
          <p:cNvSpPr/>
          <p:nvPr/>
        </p:nvSpPr>
        <p:spPr>
          <a:xfrm>
            <a:off x="4720177" y="3587980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venir Book" panose="02000503020000020003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D5B9C5-4A3D-174E-ADCA-49E630098D0F}"/>
              </a:ext>
            </a:extLst>
          </p:cNvPr>
          <p:cNvCxnSpPr>
            <a:cxnSpLocks/>
          </p:cNvCxnSpPr>
          <p:nvPr/>
        </p:nvCxnSpPr>
        <p:spPr>
          <a:xfrm>
            <a:off x="4169096" y="2992737"/>
            <a:ext cx="602764" cy="6482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1660030-0D96-6846-8EF8-D807E9690FFA}"/>
              </a:ext>
            </a:extLst>
          </p:cNvPr>
          <p:cNvSpPr txBox="1"/>
          <p:nvPr/>
        </p:nvSpPr>
        <p:spPr>
          <a:xfrm>
            <a:off x="2765849" y="2603381"/>
            <a:ext cx="124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Diffuser</a:t>
            </a:r>
            <a:endParaRPr lang="en-US" sz="2400" dirty="0">
              <a:latin typeface="Avenir Book" panose="02000503020000020003" pitchFamily="2" charset="0"/>
              <a:ea typeface="Times New Roman" charset="0"/>
              <a:cs typeface="Times New Roman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0D75DA-089D-FB46-B76F-90B04C11962C}"/>
              </a:ext>
            </a:extLst>
          </p:cNvPr>
          <p:cNvCxnSpPr>
            <a:cxnSpLocks/>
          </p:cNvCxnSpPr>
          <p:nvPr/>
        </p:nvCxnSpPr>
        <p:spPr>
          <a:xfrm>
            <a:off x="4384603" y="2252981"/>
            <a:ext cx="883268" cy="9490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F354420-F3FA-C345-B786-E2AFCC73F471}"/>
              </a:ext>
            </a:extLst>
          </p:cNvPr>
          <p:cNvSpPr txBox="1"/>
          <p:nvPr/>
        </p:nvSpPr>
        <p:spPr>
          <a:xfrm>
            <a:off x="540012" y="1896734"/>
            <a:ext cx="3414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Liner</a:t>
            </a:r>
            <a:r>
              <a:rPr lang="zh-CN" altLang="en-US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polarizing</a:t>
            </a:r>
            <a:r>
              <a:rPr lang="zh-CN" altLang="en-US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film</a:t>
            </a:r>
            <a:r>
              <a:rPr lang="zh-CN" altLang="en-US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(0°)</a:t>
            </a:r>
            <a:endParaRPr lang="en-US" sz="2400" dirty="0">
              <a:latin typeface="Avenir Book" panose="02000503020000020003" pitchFamily="2" charset="0"/>
              <a:ea typeface="Times New Roman" charset="0"/>
              <a:cs typeface="Times New Roman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BACBF4-80BB-6F46-88D5-116A66695576}"/>
              </a:ext>
            </a:extLst>
          </p:cNvPr>
          <p:cNvCxnSpPr>
            <a:cxnSpLocks/>
          </p:cNvCxnSpPr>
          <p:nvPr/>
        </p:nvCxnSpPr>
        <p:spPr>
          <a:xfrm flipH="1">
            <a:off x="5888996" y="2301414"/>
            <a:ext cx="1114334" cy="12578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9D706C9-54F9-CF45-AB87-B026F095AB5D}"/>
              </a:ext>
            </a:extLst>
          </p:cNvPr>
          <p:cNvSpPr txBox="1"/>
          <p:nvPr/>
        </p:nvSpPr>
        <p:spPr>
          <a:xfrm>
            <a:off x="7101188" y="1834583"/>
            <a:ext cx="1986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Liquid</a:t>
            </a:r>
            <a:r>
              <a:rPr lang="zh-CN" altLang="en-US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crystal</a:t>
            </a:r>
            <a:endParaRPr lang="en-US" sz="2400" dirty="0">
              <a:latin typeface="Avenir Book" panose="02000503020000020003" pitchFamily="2" charset="0"/>
              <a:ea typeface="Times New Roman" charset="0"/>
              <a:cs typeface="Times New Roman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F4CC2C-9CE9-8543-A121-DCC3CD443DE7}"/>
              </a:ext>
            </a:extLst>
          </p:cNvPr>
          <p:cNvCxnSpPr>
            <a:cxnSpLocks/>
          </p:cNvCxnSpPr>
          <p:nvPr/>
        </p:nvCxnSpPr>
        <p:spPr>
          <a:xfrm flipH="1" flipV="1">
            <a:off x="7896373" y="4756667"/>
            <a:ext cx="1391632" cy="15629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1F8909-EF8B-F443-93F1-CC6B3B4EC964}"/>
              </a:ext>
            </a:extLst>
          </p:cNvPr>
          <p:cNvCxnSpPr>
            <a:cxnSpLocks/>
          </p:cNvCxnSpPr>
          <p:nvPr/>
        </p:nvCxnSpPr>
        <p:spPr>
          <a:xfrm flipV="1">
            <a:off x="6161598" y="5039732"/>
            <a:ext cx="1409960" cy="1279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C536915-6492-984A-8BB5-B1A52E44ACB6}"/>
              </a:ext>
            </a:extLst>
          </p:cNvPr>
          <p:cNvSpPr txBox="1"/>
          <p:nvPr/>
        </p:nvSpPr>
        <p:spPr>
          <a:xfrm>
            <a:off x="7480118" y="6259810"/>
            <a:ext cx="3586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Liner</a:t>
            </a:r>
            <a:r>
              <a:rPr lang="zh-CN" altLang="en-US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polarizing</a:t>
            </a:r>
            <a:r>
              <a:rPr lang="zh-CN" altLang="en-US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film</a:t>
            </a:r>
            <a:r>
              <a:rPr lang="zh-CN" altLang="en-US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(90°)</a:t>
            </a:r>
            <a:endParaRPr lang="en-US" sz="2400" dirty="0">
              <a:latin typeface="Avenir Book" panose="02000503020000020003" pitchFamily="2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C681FF-A1E3-5444-AD0A-E89713C80989}"/>
              </a:ext>
            </a:extLst>
          </p:cNvPr>
          <p:cNvSpPr txBox="1"/>
          <p:nvPr/>
        </p:nvSpPr>
        <p:spPr>
          <a:xfrm>
            <a:off x="4934303" y="6244963"/>
            <a:ext cx="1803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Photodiode</a:t>
            </a:r>
            <a:endParaRPr lang="en-US" sz="2400" dirty="0">
              <a:latin typeface="Avenir Book" panose="02000503020000020003" pitchFamily="2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27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7" grpId="0"/>
      <p:bldP spid="19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2317F-9E9D-3C4B-B917-6BDA6784A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9A435-01A9-4E43-B9E6-6490CAECD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8D15018-88EC-F340-B8C9-7253BEF4CD15}"/>
              </a:ext>
            </a:extLst>
          </p:cNvPr>
          <p:cNvGraphicFramePr/>
          <p:nvPr/>
        </p:nvGraphicFramePr>
        <p:xfrm>
          <a:off x="934278" y="2704949"/>
          <a:ext cx="10515600" cy="4153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5A2AEB3-BA05-154B-AC1E-3ECCE04AD443}"/>
              </a:ext>
            </a:extLst>
          </p:cNvPr>
          <p:cNvSpPr txBox="1"/>
          <p:nvPr/>
        </p:nvSpPr>
        <p:spPr>
          <a:xfrm>
            <a:off x="5706120" y="1946547"/>
            <a:ext cx="2674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R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=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0.86,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p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&lt;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0.05</a:t>
            </a:r>
            <a:endParaRPr lang="en-US" sz="2400" dirty="0">
              <a:latin typeface="Avenir Book" panose="0200050302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380C62-C6C6-3145-B8C3-04C0CF71414A}"/>
                  </a:ext>
                </a:extLst>
              </p:cNvPr>
              <p:cNvSpPr txBox="1"/>
              <p:nvPr/>
            </p:nvSpPr>
            <p:spPr>
              <a:xfrm>
                <a:off x="539828" y="1580582"/>
                <a:ext cx="4608989" cy="11935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              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𝑝𝑒𝑟</m:t>
                        </m:r>
                      </m:sub>
                    </m:sSub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=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P1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+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0.5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x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P2</a:t>
                </a:r>
                <a:endParaRPr lang="en-US" sz="2400" dirty="0">
                  <a:solidFill>
                    <a:schemeClr val="tx1"/>
                  </a:solidFill>
                  <a:latin typeface="Avenir Book" panose="02000503020000020003" pitchFamily="2" charset="0"/>
                </a:endParaRPr>
              </a:p>
              <a:p>
                <a14:m>
                  <m:oMath xmlns:m="http://schemas.openxmlformats.org/officeDocument/2006/math">
                    <m:r>
                      <a:rPr lang="zh-CN" alt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            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𝑝𝑎𝑟</m:t>
                        </m:r>
                      </m:sub>
                    </m:sSub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=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0.5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x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venir Book" panose="02000503020000020003" pitchFamily="2" charset="0"/>
                  </a:rPr>
                  <a:t>P2</a:t>
                </a:r>
                <a:endParaRPr lang="en-US" altLang="zh-CN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zh-CN" alt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𝐹𝑒𝑎𝑡𝑢𝑟𝑒</m:t>
                    </m:r>
                    <m:r>
                      <a:rPr lang="zh-CN" alt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𝑣𝑎𝑙𝑢𝑒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zh-CN" alt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zh-CN" alt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380C62-C6C6-3145-B8C3-04C0CF714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828" y="1580582"/>
                <a:ext cx="4608989" cy="1193596"/>
              </a:xfrm>
              <a:prstGeom prst="rect">
                <a:avLst/>
              </a:prstGeom>
              <a:blipFill>
                <a:blip r:embed="rId3"/>
                <a:stretch>
                  <a:fillRect l="-3297" t="-6316" b="-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1601861-8323-B748-8A75-4593627711F3}"/>
              </a:ext>
            </a:extLst>
          </p:cNvPr>
          <p:cNvSpPr txBox="1"/>
          <p:nvPr/>
        </p:nvSpPr>
        <p:spPr>
          <a:xfrm>
            <a:off x="4512860" y="2762431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Meal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E853A7-1561-BD4E-9D5F-5720A62238E2}"/>
              </a:ext>
            </a:extLst>
          </p:cNvPr>
          <p:cNvSpPr/>
          <p:nvPr/>
        </p:nvSpPr>
        <p:spPr>
          <a:xfrm>
            <a:off x="2202024" y="2831660"/>
            <a:ext cx="8341568" cy="3146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7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FBB1-2D0D-4882-94C1-6B5960E14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911" y="805012"/>
            <a:ext cx="3058621" cy="1457002"/>
          </a:xfrm>
        </p:spPr>
        <p:txBody>
          <a:bodyPr anchor="b">
            <a:normAutofit/>
          </a:bodyPr>
          <a:lstStyle/>
          <a:p>
            <a:r>
              <a:rPr lang="en-US" sz="4000" dirty="0"/>
              <a:t>Challenge</a:t>
            </a:r>
            <a:r>
              <a:rPr lang="en-US" altLang="zh-CN" sz="4000" dirty="0"/>
              <a:t>s</a:t>
            </a:r>
            <a:endParaRPr lang="en-US" sz="4000" dirty="0"/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B19A6A7C-8942-4F63-8E48-DA5C15591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50" y="3067026"/>
            <a:ext cx="3636512" cy="3272324"/>
          </a:xfrm>
        </p:spPr>
        <p:txBody>
          <a:bodyPr anchor="t">
            <a:normAutofit/>
          </a:bodyPr>
          <a:lstStyle/>
          <a:p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#1:</a:t>
            </a:r>
            <a:r>
              <a:rPr lang="zh-CN" altLang="en-US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Skin scattering</a:t>
            </a:r>
          </a:p>
          <a:p>
            <a:r>
              <a:rPr lang="en-US" altLang="zh-CN" sz="2400" dirty="0"/>
              <a:t>#2:</a:t>
            </a:r>
            <a:r>
              <a:rPr lang="zh-CN" altLang="en-US" sz="2400" dirty="0"/>
              <a:t> </a:t>
            </a:r>
            <a:r>
              <a:rPr lang="en-US" sz="2400" dirty="0"/>
              <a:t>Confound</a:t>
            </a:r>
            <a:r>
              <a:rPr lang="zh-CN" altLang="en-US" sz="2400" dirty="0"/>
              <a:t> </a:t>
            </a:r>
            <a:r>
              <a:rPr lang="en-US" altLang="zh-CN" sz="2400" dirty="0"/>
              <a:t>factors</a:t>
            </a:r>
            <a:endParaRPr lang="en-US" sz="2400" dirty="0"/>
          </a:p>
          <a:p>
            <a:r>
              <a:rPr lang="en-US" altLang="zh-CN" sz="2400" dirty="0"/>
              <a:t>#3:</a:t>
            </a:r>
            <a:r>
              <a:rPr lang="zh-CN" altLang="en-US" sz="2400" dirty="0"/>
              <a:t> </a:t>
            </a:r>
            <a:r>
              <a:rPr lang="en-US" sz="2400" dirty="0"/>
              <a:t>User diversity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D5F04F-48C0-DC4C-8459-13A761CF12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61" r="13965" b="4"/>
          <a:stretch/>
        </p:blipFill>
        <p:spPr>
          <a:xfrm>
            <a:off x="4636963" y="1"/>
            <a:ext cx="3731799" cy="3383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ABC47F-E3CE-0846-9E95-CAE5541290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6" r="8564" b="-1"/>
          <a:stretch/>
        </p:blipFill>
        <p:spPr>
          <a:xfrm>
            <a:off x="8460201" y="10"/>
            <a:ext cx="3731799" cy="3383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2F4F04-8E1E-DB4D-A5C4-27E39E182C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3856"/>
          <a:stretch/>
        </p:blipFill>
        <p:spPr>
          <a:xfrm>
            <a:off x="4639055" y="3474720"/>
            <a:ext cx="7552944" cy="33832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4D854-0310-4CBC-8021-B93BE9AB2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74BD556F-7DF5-2843-9D13-7EAE24BAB833}" type="slidenum">
              <a:rPr lang="en-US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BFF5DF-7A03-B64F-B7F9-C2B4109086A0}"/>
              </a:ext>
            </a:extLst>
          </p:cNvPr>
          <p:cNvSpPr txBox="1"/>
          <p:nvPr/>
        </p:nvSpPr>
        <p:spPr>
          <a:xfrm>
            <a:off x="4636963" y="3044953"/>
            <a:ext cx="3731799" cy="33832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dirty="0">
                <a:solidFill>
                  <a:srgbClr val="FFFFFF"/>
                </a:solidFill>
                <a:latin typeface="Avenir Book" panose="02000503020000020003" pitchFamily="2" charset="0"/>
              </a:rPr>
              <a:t>Lactate</a:t>
            </a:r>
            <a:r>
              <a:rPr lang="zh-CN" altLang="en-US" dirty="0">
                <a:solidFill>
                  <a:srgbClr val="FFFFFF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Avenir Book" panose="02000503020000020003" pitchFamily="2" charset="0"/>
              </a:rPr>
              <a:t>molecule</a:t>
            </a:r>
            <a:endParaRPr lang="en-US" dirty="0">
              <a:solidFill>
                <a:srgbClr val="FFFFFF"/>
              </a:solidFill>
              <a:latin typeface="Avenir Book" panose="02000503020000020003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4D8DD6-28CB-6440-B697-EEC32E78CEDE}"/>
              </a:ext>
            </a:extLst>
          </p:cNvPr>
          <p:cNvSpPr txBox="1"/>
          <p:nvPr/>
        </p:nvSpPr>
        <p:spPr>
          <a:xfrm>
            <a:off x="8460201" y="3044953"/>
            <a:ext cx="3731799" cy="33832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>
                <a:solidFill>
                  <a:srgbClr val="FFFFFF"/>
                </a:solidFill>
                <a:latin typeface="Avenir Book" panose="02000503020000020003" pitchFamily="2" charset="0"/>
              </a:rPr>
              <a:t>Elastin</a:t>
            </a:r>
            <a:r>
              <a:rPr lang="zh-CN" altLang="en-US">
                <a:solidFill>
                  <a:srgbClr val="FFFFFF"/>
                </a:solidFill>
                <a:latin typeface="Avenir Book" panose="02000503020000020003" pitchFamily="2" charset="0"/>
              </a:rPr>
              <a:t> </a:t>
            </a:r>
            <a:r>
              <a:rPr lang="en-US" altLang="zh-CN">
                <a:solidFill>
                  <a:srgbClr val="FFFFFF"/>
                </a:solidFill>
                <a:latin typeface="Avenir Book" panose="02000503020000020003" pitchFamily="2" charset="0"/>
              </a:rPr>
              <a:t>fiber</a:t>
            </a:r>
            <a:endParaRPr lang="en-US">
              <a:solidFill>
                <a:srgbClr val="FFFFFF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1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9F058-ABA8-B948-A27E-4A81D7B14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96BC70-81A5-2F41-A2CA-99C2CA680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87210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Motivation &amp; Related work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Rationale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zh-CN" dirty="0"/>
              <a:t>Challenge &amp;</a:t>
            </a:r>
            <a:r>
              <a:rPr lang="zh-CN" altLang="en-US" dirty="0"/>
              <a:t> </a:t>
            </a:r>
            <a:r>
              <a:rPr lang="en-US" dirty="0"/>
              <a:t>System Design</a:t>
            </a:r>
          </a:p>
          <a:p>
            <a:pPr lvl="1"/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#1 Sensing changes in Light polarization</a:t>
            </a:r>
          </a:p>
          <a:p>
            <a:pPr lvl="1"/>
            <a:r>
              <a:rPr lang="en-US" altLang="zh-CN" dirty="0"/>
              <a:t>#2 </a:t>
            </a:r>
            <a:r>
              <a:rPr lang="en-US" altLang="zh-CN" dirty="0">
                <a:latin typeface="Avenir Book" panose="02000503020000020003" pitchFamily="2" charset="0"/>
              </a:rPr>
              <a:t>M</a:t>
            </a:r>
            <a:r>
              <a:rPr lang="en-US" dirty="0">
                <a:latin typeface="Avenir Book" panose="02000503020000020003" pitchFamily="2" charset="0"/>
              </a:rPr>
              <a:t>ultiple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W</a:t>
            </a:r>
            <a:r>
              <a:rPr lang="en-US" dirty="0">
                <a:latin typeface="Avenir Book" panose="02000503020000020003" pitchFamily="2" charset="0"/>
              </a:rPr>
              <a:t>avelengths &amp;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I</a:t>
            </a:r>
            <a:r>
              <a:rPr lang="en-US" dirty="0">
                <a:latin typeface="Avenir Book" panose="02000503020000020003" pitchFamily="2" charset="0"/>
              </a:rPr>
              <a:t>ntensity Levels</a:t>
            </a:r>
          </a:p>
          <a:p>
            <a:pPr lvl="1"/>
            <a:endParaRPr lang="en-US" dirty="0"/>
          </a:p>
          <a:p>
            <a:r>
              <a:rPr lang="en-US" dirty="0"/>
              <a:t>Prototype Evaluation</a:t>
            </a:r>
          </a:p>
          <a:p>
            <a:endParaRPr lang="en-US" dirty="0"/>
          </a:p>
          <a:p>
            <a:r>
              <a:rPr lang="en-US" dirty="0"/>
              <a:t>Disc</a:t>
            </a:r>
            <a:r>
              <a:rPr lang="en-US" altLang="zh-CN" dirty="0"/>
              <a:t>ussion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FDAF1-085F-9A47-8FDA-9A9EE31BA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8270-1880-9049-A50F-72E10F557A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27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21E75-8E92-3546-B8DE-03273F184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venir Book" panose="02000503020000020003" pitchFamily="2" charset="0"/>
              </a:rPr>
              <a:t>M</a:t>
            </a:r>
            <a:r>
              <a:rPr lang="en-US" dirty="0">
                <a:latin typeface="Avenir Book" panose="02000503020000020003" pitchFamily="2" charset="0"/>
              </a:rPr>
              <a:t>ultiple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W</a:t>
            </a:r>
            <a:r>
              <a:rPr lang="en-US" dirty="0">
                <a:latin typeface="Avenir Book" panose="02000503020000020003" pitchFamily="2" charset="0"/>
              </a:rPr>
              <a:t>avelengths &amp;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I</a:t>
            </a:r>
            <a:r>
              <a:rPr lang="en-US" dirty="0">
                <a:latin typeface="Avenir Book" panose="02000503020000020003" pitchFamily="2" charset="0"/>
              </a:rPr>
              <a:t>ntensity </a:t>
            </a:r>
            <a:r>
              <a:rPr lang="en-US" altLang="zh-CN" dirty="0">
                <a:latin typeface="Avenir Book" panose="02000503020000020003" pitchFamily="2" charset="0"/>
              </a:rPr>
              <a:t>L</a:t>
            </a:r>
            <a:r>
              <a:rPr lang="en-US" dirty="0">
                <a:latin typeface="Avenir Book" panose="02000503020000020003" pitchFamily="2" charset="0"/>
              </a:rPr>
              <a:t>evels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6769B-80F2-7544-9861-3068C896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>
                <a:latin typeface="Avenir Book" panose="02000503020000020003" pitchFamily="2" charset="0"/>
              </a:rPr>
              <a:t>17</a:t>
            </a:fld>
            <a:endParaRPr lang="en-US">
              <a:latin typeface="Avenir Book" panose="02000503020000020003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D647A8-8367-564C-8FBF-EA07ACE4C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8" t="38871" r="38488" b="12705"/>
          <a:stretch/>
        </p:blipFill>
        <p:spPr>
          <a:xfrm>
            <a:off x="3397585" y="3001194"/>
            <a:ext cx="4457640" cy="355387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D9055F-8033-1B46-A2CD-14B95A74AE64}"/>
              </a:ext>
            </a:extLst>
          </p:cNvPr>
          <p:cNvCxnSpPr>
            <a:cxnSpLocks/>
          </p:cNvCxnSpPr>
          <p:nvPr/>
        </p:nvCxnSpPr>
        <p:spPr>
          <a:xfrm>
            <a:off x="7789365" y="3039857"/>
            <a:ext cx="0" cy="33362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ACAAB3-C65A-0C4C-90C9-78AD882748E6}"/>
              </a:ext>
            </a:extLst>
          </p:cNvPr>
          <p:cNvCxnSpPr>
            <a:cxnSpLocks/>
          </p:cNvCxnSpPr>
          <p:nvPr/>
        </p:nvCxnSpPr>
        <p:spPr>
          <a:xfrm>
            <a:off x="7789365" y="3039857"/>
            <a:ext cx="2054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A28D5E-65B3-9848-A96D-C026996FEC90}"/>
              </a:ext>
            </a:extLst>
          </p:cNvPr>
          <p:cNvCxnSpPr>
            <a:cxnSpLocks/>
          </p:cNvCxnSpPr>
          <p:nvPr/>
        </p:nvCxnSpPr>
        <p:spPr>
          <a:xfrm>
            <a:off x="7789365" y="4146412"/>
            <a:ext cx="2054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A9E3AE5-EC1B-4744-A60B-B94AAF3F79ED}"/>
              </a:ext>
            </a:extLst>
          </p:cNvPr>
          <p:cNvCxnSpPr>
            <a:cxnSpLocks/>
          </p:cNvCxnSpPr>
          <p:nvPr/>
        </p:nvCxnSpPr>
        <p:spPr>
          <a:xfrm>
            <a:off x="7789365" y="5262908"/>
            <a:ext cx="2054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9AF63A-2065-CD43-A077-D64C2644DF44}"/>
              </a:ext>
            </a:extLst>
          </p:cNvPr>
          <p:cNvCxnSpPr>
            <a:cxnSpLocks/>
          </p:cNvCxnSpPr>
          <p:nvPr/>
        </p:nvCxnSpPr>
        <p:spPr>
          <a:xfrm>
            <a:off x="7789365" y="6376090"/>
            <a:ext cx="2054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06B134D-DD78-324B-AA54-246A12C706AC}"/>
              </a:ext>
            </a:extLst>
          </p:cNvPr>
          <p:cNvSpPr txBox="1"/>
          <p:nvPr/>
        </p:nvSpPr>
        <p:spPr>
          <a:xfrm>
            <a:off x="7570704" y="2578191"/>
            <a:ext cx="102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mm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4D6F5D-B8C0-4A47-BD2E-8D6AD324C265}"/>
              </a:ext>
            </a:extLst>
          </p:cNvPr>
          <p:cNvSpPr txBox="1"/>
          <p:nvPr/>
        </p:nvSpPr>
        <p:spPr>
          <a:xfrm>
            <a:off x="8014654" y="2848781"/>
            <a:ext cx="33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0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7C64CB-72F0-DC49-960C-6CE2E8E2CCEB}"/>
              </a:ext>
            </a:extLst>
          </p:cNvPr>
          <p:cNvSpPr txBox="1"/>
          <p:nvPr/>
        </p:nvSpPr>
        <p:spPr>
          <a:xfrm>
            <a:off x="8008027" y="3920549"/>
            <a:ext cx="33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1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33030A-7206-D64C-A9A9-75D83719B50D}"/>
              </a:ext>
            </a:extLst>
          </p:cNvPr>
          <p:cNvSpPr txBox="1"/>
          <p:nvPr/>
        </p:nvSpPr>
        <p:spPr>
          <a:xfrm>
            <a:off x="8008027" y="5046402"/>
            <a:ext cx="33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2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9F15BA-1099-8C43-8230-369CAB1A4326}"/>
              </a:ext>
            </a:extLst>
          </p:cNvPr>
          <p:cNvSpPr txBox="1"/>
          <p:nvPr/>
        </p:nvSpPr>
        <p:spPr>
          <a:xfrm>
            <a:off x="8014654" y="6143598"/>
            <a:ext cx="33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3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EC0ACB71-39D9-B542-B882-6849A23F8A67}"/>
              </a:ext>
            </a:extLst>
          </p:cNvPr>
          <p:cNvSpPr/>
          <p:nvPr/>
        </p:nvSpPr>
        <p:spPr>
          <a:xfrm rot="5400000">
            <a:off x="8304887" y="3135396"/>
            <a:ext cx="461667" cy="270590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8F2B0C6A-96BF-6945-981D-D0C20B8A6DE2}"/>
              </a:ext>
            </a:extLst>
          </p:cNvPr>
          <p:cNvSpPr/>
          <p:nvPr/>
        </p:nvSpPr>
        <p:spPr>
          <a:xfrm rot="5400000">
            <a:off x="8538732" y="3298285"/>
            <a:ext cx="778288" cy="26143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1256B6EA-6B17-5A4F-907C-3A6915D350F3}"/>
              </a:ext>
            </a:extLst>
          </p:cNvPr>
          <p:cNvSpPr/>
          <p:nvPr/>
        </p:nvSpPr>
        <p:spPr>
          <a:xfrm rot="5400000">
            <a:off x="8633446" y="3600304"/>
            <a:ext cx="1391477" cy="27059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CD62E03B-2996-5F43-BECB-0429B50B4A9C}"/>
              </a:ext>
            </a:extLst>
          </p:cNvPr>
          <p:cNvSpPr/>
          <p:nvPr/>
        </p:nvSpPr>
        <p:spPr>
          <a:xfrm rot="5400000">
            <a:off x="8379163" y="4263487"/>
            <a:ext cx="2693505" cy="2705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9EA84BD6-55E3-CA49-9F79-7FA52E4464E4}"/>
              </a:ext>
            </a:extLst>
          </p:cNvPr>
          <p:cNvSpPr/>
          <p:nvPr/>
        </p:nvSpPr>
        <p:spPr>
          <a:xfrm rot="5400000">
            <a:off x="8371125" y="4685901"/>
            <a:ext cx="3503042" cy="270590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18CE90-F50F-F542-AA97-9706AC941F90}"/>
              </a:ext>
            </a:extLst>
          </p:cNvPr>
          <p:cNvSpPr txBox="1"/>
          <p:nvPr/>
        </p:nvSpPr>
        <p:spPr>
          <a:xfrm rot="16200000">
            <a:off x="7563339" y="1828758"/>
            <a:ext cx="1944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venir Book" panose="02000503020000020003" pitchFamily="2" charset="0"/>
              </a:rPr>
              <a:t>UV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350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nm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DB3C34-7211-2640-990E-B086D09DB6C8}"/>
              </a:ext>
            </a:extLst>
          </p:cNvPr>
          <p:cNvSpPr txBox="1"/>
          <p:nvPr/>
        </p:nvSpPr>
        <p:spPr>
          <a:xfrm rot="16200000">
            <a:off x="7940742" y="1848088"/>
            <a:ext cx="1983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venir Book" panose="02000503020000020003" pitchFamily="2" charset="0"/>
              </a:rPr>
              <a:t>Blue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450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nm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135E2E-4B45-594D-ACA5-1A49DD752FF6}"/>
              </a:ext>
            </a:extLst>
          </p:cNvPr>
          <p:cNvSpPr txBox="1"/>
          <p:nvPr/>
        </p:nvSpPr>
        <p:spPr>
          <a:xfrm rot="16200000">
            <a:off x="8185224" y="1687690"/>
            <a:ext cx="2281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venir Book" panose="02000503020000020003" pitchFamily="2" charset="0"/>
              </a:rPr>
              <a:t>Green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520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nm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75BFA2-1C3E-164C-80EE-1DC52C103DE7}"/>
              </a:ext>
            </a:extLst>
          </p:cNvPr>
          <p:cNvSpPr txBox="1"/>
          <p:nvPr/>
        </p:nvSpPr>
        <p:spPr>
          <a:xfrm rot="16200000">
            <a:off x="8687422" y="1773568"/>
            <a:ext cx="2110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venir Book" panose="02000503020000020003" pitchFamily="2" charset="0"/>
              </a:rPr>
              <a:t>Red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658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nm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4F0083-E925-194D-842F-6C861ACD62D5}"/>
              </a:ext>
            </a:extLst>
          </p:cNvPr>
          <p:cNvSpPr txBox="1"/>
          <p:nvPr/>
        </p:nvSpPr>
        <p:spPr>
          <a:xfrm rot="16200000">
            <a:off x="8982577" y="1680827"/>
            <a:ext cx="2268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venir Book" panose="02000503020000020003" pitchFamily="2" charset="0"/>
              </a:rPr>
              <a:t>NIR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880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nm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2C951C-944E-7547-9584-2B60B87167DF}"/>
              </a:ext>
            </a:extLst>
          </p:cNvPr>
          <p:cNvSpPr txBox="1"/>
          <p:nvPr/>
        </p:nvSpPr>
        <p:spPr>
          <a:xfrm>
            <a:off x="1499110" y="4431337"/>
            <a:ext cx="1592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Dermis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372A93-B6D2-2D43-B4D0-8973ABE3AB88}"/>
              </a:ext>
            </a:extLst>
          </p:cNvPr>
          <p:cNvSpPr txBox="1"/>
          <p:nvPr/>
        </p:nvSpPr>
        <p:spPr>
          <a:xfrm>
            <a:off x="1310640" y="3079613"/>
            <a:ext cx="1738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Epidermis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444AF237-8ED9-2A44-BC3C-0AD0454DEAC9}"/>
              </a:ext>
            </a:extLst>
          </p:cNvPr>
          <p:cNvSpPr/>
          <p:nvPr/>
        </p:nvSpPr>
        <p:spPr>
          <a:xfrm flipH="1">
            <a:off x="3049173" y="3112634"/>
            <a:ext cx="428201" cy="44088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5540F98E-FBF8-AF4B-A345-EB0BB02F5D5F}"/>
              </a:ext>
            </a:extLst>
          </p:cNvPr>
          <p:cNvSpPr/>
          <p:nvPr/>
        </p:nvSpPr>
        <p:spPr>
          <a:xfrm flipH="1">
            <a:off x="3049173" y="3553516"/>
            <a:ext cx="428200" cy="221730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F809A2-2F56-E549-A1BB-14ECAD05D778}"/>
              </a:ext>
            </a:extLst>
          </p:cNvPr>
          <p:cNvSpPr/>
          <p:nvPr/>
        </p:nvSpPr>
        <p:spPr>
          <a:xfrm>
            <a:off x="1360565" y="3528173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15%–35%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ISF</a:t>
            </a:r>
            <a:endParaRPr lang="en-US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40393FF-8BE7-EB4C-8E1C-6A665F27E729}"/>
              </a:ext>
            </a:extLst>
          </p:cNvPr>
          <p:cNvSpPr/>
          <p:nvPr/>
        </p:nvSpPr>
        <p:spPr>
          <a:xfrm>
            <a:off x="1360565" y="4821196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venir Book" panose="02000503020000020003" pitchFamily="2" charset="0"/>
              </a:rPr>
              <a:t>3</a:t>
            </a:r>
            <a:r>
              <a:rPr lang="en-US" dirty="0">
                <a:latin typeface="Avenir Book" panose="02000503020000020003" pitchFamily="2" charset="0"/>
              </a:rPr>
              <a:t>5%–</a:t>
            </a:r>
            <a:r>
              <a:rPr lang="en-US" altLang="zh-CN" dirty="0">
                <a:latin typeface="Avenir Book" panose="02000503020000020003" pitchFamily="2" charset="0"/>
              </a:rPr>
              <a:t>4</a:t>
            </a:r>
            <a:r>
              <a:rPr lang="en-US" dirty="0">
                <a:latin typeface="Avenir Book" panose="02000503020000020003" pitchFamily="2" charset="0"/>
              </a:rPr>
              <a:t>5%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ISF</a:t>
            </a:r>
            <a:endParaRPr lang="en-US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8F86DF-0B4A-BC4B-AEE9-12ED611FA2B8}"/>
              </a:ext>
            </a:extLst>
          </p:cNvPr>
          <p:cNvSpPr/>
          <p:nvPr/>
        </p:nvSpPr>
        <p:spPr>
          <a:xfrm>
            <a:off x="1565749" y="5908671"/>
            <a:ext cx="11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venir Book" panose="02000503020000020003" pitchFamily="2" charset="0"/>
              </a:rPr>
              <a:t>&lt;20</a:t>
            </a:r>
            <a:r>
              <a:rPr lang="en-US" dirty="0">
                <a:latin typeface="Avenir Book" panose="02000503020000020003" pitchFamily="2" charset="0"/>
              </a:rPr>
              <a:t>%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ISF</a:t>
            </a:r>
            <a:endParaRPr lang="en-US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9078A2B-5BCF-C849-8BEF-863DE8C7E607}"/>
              </a:ext>
            </a:extLst>
          </p:cNvPr>
          <p:cNvSpPr>
            <a:spLocks noChangeAspect="1"/>
          </p:cNvSpPr>
          <p:nvPr/>
        </p:nvSpPr>
        <p:spPr>
          <a:xfrm>
            <a:off x="4003417" y="3635709"/>
            <a:ext cx="3168065" cy="90978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2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" grpId="0"/>
      <p:bldP spid="34" grpId="0"/>
      <p:bldP spid="35" grpId="0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0573B-4456-A247-9FE9-7D0E907A4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45B7F-5092-8644-9A11-BA89FBFA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EDBC54-76EC-6144-99E1-4E96C67938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22305"/>
              </p:ext>
            </p:extLst>
          </p:nvPr>
        </p:nvGraphicFramePr>
        <p:xfrm>
          <a:off x="2112397" y="2647603"/>
          <a:ext cx="7967205" cy="3766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468">
                  <a:extLst>
                    <a:ext uri="{9D8B030D-6E8A-4147-A177-3AD203B41FA5}">
                      <a16:colId xmlns:a16="http://schemas.microsoft.com/office/drawing/2014/main" val="3994754087"/>
                    </a:ext>
                  </a:extLst>
                </a:gridCol>
                <a:gridCol w="1004268">
                  <a:extLst>
                    <a:ext uri="{9D8B030D-6E8A-4147-A177-3AD203B41FA5}">
                      <a16:colId xmlns:a16="http://schemas.microsoft.com/office/drawing/2014/main" val="2252565139"/>
                    </a:ext>
                  </a:extLst>
                </a:gridCol>
                <a:gridCol w="889496">
                  <a:extLst>
                    <a:ext uri="{9D8B030D-6E8A-4147-A177-3AD203B41FA5}">
                      <a16:colId xmlns:a16="http://schemas.microsoft.com/office/drawing/2014/main" val="2433518468"/>
                    </a:ext>
                  </a:extLst>
                </a:gridCol>
                <a:gridCol w="2165997">
                  <a:extLst>
                    <a:ext uri="{9D8B030D-6E8A-4147-A177-3AD203B41FA5}">
                      <a16:colId xmlns:a16="http://schemas.microsoft.com/office/drawing/2014/main" val="1421991084"/>
                    </a:ext>
                  </a:extLst>
                </a:gridCol>
                <a:gridCol w="1578208">
                  <a:extLst>
                    <a:ext uri="{9D8B030D-6E8A-4147-A177-3AD203B41FA5}">
                      <a16:colId xmlns:a16="http://schemas.microsoft.com/office/drawing/2014/main" val="2308463736"/>
                    </a:ext>
                  </a:extLst>
                </a:gridCol>
                <a:gridCol w="1636768">
                  <a:extLst>
                    <a:ext uri="{9D8B030D-6E8A-4147-A177-3AD203B41FA5}">
                      <a16:colId xmlns:a16="http://schemas.microsoft.com/office/drawing/2014/main" val="1698154287"/>
                    </a:ext>
                  </a:extLst>
                </a:gridCol>
              </a:tblGrid>
              <a:tr h="290865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ID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Age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Gender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Race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R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296665"/>
                  </a:ext>
                </a:extLst>
              </a:tr>
              <a:tr h="290865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Single</a:t>
                      </a:r>
                      <a:r>
                        <a:rPr lang="zh-CN" altLang="en-US" sz="1600" dirty="0"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W&amp;I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Multi</a:t>
                      </a:r>
                      <a:r>
                        <a:rPr lang="zh-CN" altLang="en-US" sz="1600" dirty="0"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W&amp;I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957070"/>
                  </a:ext>
                </a:extLst>
              </a:tr>
              <a:tr h="2908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1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31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M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Asian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0.86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0.86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286632"/>
                  </a:ext>
                </a:extLst>
              </a:tr>
              <a:tr h="2908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2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23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M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Asian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0.64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0.83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640864"/>
                  </a:ext>
                </a:extLst>
              </a:tr>
              <a:tr h="2908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3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18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M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Asian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0.6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0.78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186799"/>
                  </a:ext>
                </a:extLst>
              </a:tr>
              <a:tr h="2908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4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24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M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Asian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0.63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0.81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070279"/>
                  </a:ext>
                </a:extLst>
              </a:tr>
              <a:tr h="2908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5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23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F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Asian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0.65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0.74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989700"/>
                  </a:ext>
                </a:extLst>
              </a:tr>
              <a:tr h="2908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6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23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M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White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0.71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0.75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968062"/>
                  </a:ext>
                </a:extLst>
              </a:tr>
              <a:tr h="37470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7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25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M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African</a:t>
                      </a:r>
                      <a:r>
                        <a:rPr lang="zh-CN" altLang="en-US" sz="1600" dirty="0"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American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0.46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0.78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611618"/>
                  </a:ext>
                </a:extLst>
              </a:tr>
              <a:tr h="37470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8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24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M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American</a:t>
                      </a:r>
                      <a:r>
                        <a:rPr lang="zh-CN" altLang="en-US" sz="1600" dirty="0"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Indian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0.51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0.74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00945"/>
                  </a:ext>
                </a:extLst>
              </a:tr>
              <a:tr h="2908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9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33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F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Asian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0.48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venir Book" panose="02000503020000020003" pitchFamily="2" charset="0"/>
                        </a:rPr>
                        <a:t>0.75</a:t>
                      </a:r>
                      <a:endParaRPr lang="en-US" sz="1600" dirty="0"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880888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7EE1D0-25B2-8840-8955-42BEAB949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37035" cy="666784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venir Book" panose="02000503020000020003" pitchFamily="2" charset="0"/>
              </a:rPr>
              <a:t>RGB lights with 7 intensity levels</a:t>
            </a:r>
            <a:r>
              <a:rPr lang="zh-CN" altLang="en-US" dirty="0">
                <a:latin typeface="Avenir Book" panose="02000503020000020003" pitchFamily="2" charset="0"/>
              </a:rPr>
              <a:t> （</a:t>
            </a:r>
            <a:r>
              <a:rPr lang="en-US" altLang="zh-CN" dirty="0">
                <a:latin typeface="Avenir Book" panose="02000503020000020003" pitchFamily="2" charset="0"/>
              </a:rPr>
              <a:t>21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features</a:t>
            </a:r>
            <a:r>
              <a:rPr lang="zh-CN" altLang="en-US" dirty="0">
                <a:latin typeface="Avenir Book" panose="02000503020000020003" pitchFamily="2" charset="0"/>
              </a:rPr>
              <a:t>）</a:t>
            </a:r>
            <a:endParaRPr lang="en-US" altLang="zh-CN" dirty="0">
              <a:latin typeface="Avenir Book" panose="02000503020000020003" pitchFamily="2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F1A0E9-33E3-164E-992A-22530337F40B}"/>
              </a:ext>
            </a:extLst>
          </p:cNvPr>
          <p:cNvSpPr/>
          <p:nvPr/>
        </p:nvSpPr>
        <p:spPr>
          <a:xfrm>
            <a:off x="8454887" y="2981739"/>
            <a:ext cx="1624715" cy="34327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C32632-F622-AA49-8741-ADF14BC3F2F3}"/>
              </a:ext>
            </a:extLst>
          </p:cNvPr>
          <p:cNvSpPr/>
          <p:nvPr/>
        </p:nvSpPr>
        <p:spPr>
          <a:xfrm>
            <a:off x="6864626" y="3629544"/>
            <a:ext cx="3188472" cy="3651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2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9F058-ABA8-B948-A27E-4A81D7B14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96BC70-81A5-2F41-A2CA-99C2CA680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Motivation &amp; Related work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Rationale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zh-CN" dirty="0"/>
              <a:t>Challenge &amp;</a:t>
            </a:r>
            <a:r>
              <a:rPr lang="zh-CN" altLang="en-US" dirty="0"/>
              <a:t> </a:t>
            </a:r>
            <a:r>
              <a:rPr lang="en-US" dirty="0"/>
              <a:t>System Design</a:t>
            </a:r>
          </a:p>
          <a:p>
            <a:pPr lvl="1"/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#1 Sensing changes in Light polarization</a:t>
            </a:r>
          </a:p>
          <a:p>
            <a:pPr lvl="1"/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#2 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ultiple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W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avelengths &amp;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ntensity Levels</a:t>
            </a:r>
          </a:p>
          <a:p>
            <a:pPr lvl="1"/>
            <a:r>
              <a:rPr lang="en-US" altLang="zh-CN" dirty="0"/>
              <a:t>#3 G</a:t>
            </a:r>
            <a:r>
              <a:rPr lang="en-US" dirty="0"/>
              <a:t>eneric Learning Model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Boost</a:t>
            </a:r>
            <a:r>
              <a:rPr lang="zh-CN" altLang="en-US" dirty="0"/>
              <a:t> </a:t>
            </a:r>
            <a:r>
              <a:rPr lang="en-US" altLang="zh-CN" dirty="0"/>
              <a:t>Regression</a:t>
            </a:r>
            <a:r>
              <a:rPr lang="zh-CN" altLang="en-US" dirty="0"/>
              <a:t> </a:t>
            </a:r>
            <a:r>
              <a:rPr lang="en-US" altLang="zh-CN" dirty="0"/>
              <a:t>Trees</a:t>
            </a:r>
          </a:p>
          <a:p>
            <a:pPr lvl="1"/>
            <a:endParaRPr lang="en-US" dirty="0"/>
          </a:p>
          <a:p>
            <a:r>
              <a:rPr lang="en-US" dirty="0"/>
              <a:t>Prototype Evaluation</a:t>
            </a:r>
          </a:p>
          <a:p>
            <a:endParaRPr lang="en-US" dirty="0"/>
          </a:p>
          <a:p>
            <a:r>
              <a:rPr lang="en-US" dirty="0"/>
              <a:t>Disc</a:t>
            </a:r>
            <a:r>
              <a:rPr lang="en-US" altLang="zh-CN" dirty="0"/>
              <a:t>ussion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FDAF1-085F-9A47-8FDA-9A9EE31BA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8270-1880-9049-A50F-72E10F557A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34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FBB1-2D0D-4882-94C1-6B5960E1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altLang="zh-CN" dirty="0"/>
              <a:t>I</a:t>
            </a:r>
            <a:r>
              <a:rPr lang="en-US" dirty="0"/>
              <a:t>mportance </a:t>
            </a:r>
            <a:r>
              <a:rPr lang="en-US" altLang="zh-CN" dirty="0"/>
              <a:t>O</a:t>
            </a:r>
            <a:r>
              <a:rPr lang="en-US" dirty="0"/>
              <a:t>f </a:t>
            </a:r>
            <a:r>
              <a:rPr lang="en-US" altLang="zh-CN" dirty="0"/>
              <a:t>G</a:t>
            </a:r>
            <a:r>
              <a:rPr lang="en-US" dirty="0"/>
              <a:t>lucose </a:t>
            </a:r>
            <a:r>
              <a:rPr lang="en-US" altLang="zh-CN" dirty="0"/>
              <a:t>Monitoring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4D854-0310-4CBC-8021-B93BE9AB2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2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C4F541B-A5B6-48D6-9128-70C5D24FA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0884"/>
            <a:ext cx="11353800" cy="1742733"/>
          </a:xfrm>
        </p:spPr>
        <p:txBody>
          <a:bodyPr>
            <a:normAutofit/>
          </a:bodyPr>
          <a:lstStyle/>
          <a:p>
            <a:r>
              <a:rPr lang="en-US" dirty="0"/>
              <a:t>30</a:t>
            </a:r>
            <a:r>
              <a:rPr lang="en-US" altLang="zh-CN" dirty="0"/>
              <a:t>+</a:t>
            </a:r>
            <a:r>
              <a:rPr lang="en-US" dirty="0"/>
              <a:t> million </a:t>
            </a:r>
            <a:r>
              <a:rPr lang="en-US" altLang="zh-CN" dirty="0"/>
              <a:t>Americans have</a:t>
            </a:r>
            <a:r>
              <a:rPr lang="zh-CN" altLang="en-US" dirty="0"/>
              <a:t> </a:t>
            </a:r>
            <a:r>
              <a:rPr lang="en-US" dirty="0"/>
              <a:t>diabetes</a:t>
            </a:r>
          </a:p>
          <a:p>
            <a:r>
              <a:rPr lang="en-US" dirty="0"/>
              <a:t>Glucose monitoring can manage diabetes conditions</a:t>
            </a:r>
          </a:p>
          <a:p>
            <a:pPr lvl="1"/>
            <a:r>
              <a:rPr lang="en-US" dirty="0"/>
              <a:t>Require &gt; 3 times a day</a:t>
            </a:r>
            <a:endParaRPr lang="en-US" altLang="zh-CN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502CC4-10E4-0B4A-A0CC-3253CFD8D436}"/>
              </a:ext>
            </a:extLst>
          </p:cNvPr>
          <p:cNvSpPr txBox="1">
            <a:spLocks/>
          </p:cNvSpPr>
          <p:nvPr/>
        </p:nvSpPr>
        <p:spPr>
          <a:xfrm>
            <a:off x="7053713" y="4318030"/>
            <a:ext cx="4757511" cy="1737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Normal:</a:t>
            </a:r>
            <a:r>
              <a:rPr lang="zh-CN" altLang="en-US" sz="2000" dirty="0"/>
              <a:t> </a:t>
            </a:r>
            <a:r>
              <a:rPr lang="en-US" altLang="zh-CN" sz="2000" dirty="0"/>
              <a:t>70-140</a:t>
            </a:r>
            <a:r>
              <a:rPr lang="zh-CN" altLang="en-US" sz="2000" dirty="0"/>
              <a:t> </a:t>
            </a:r>
            <a:r>
              <a:rPr lang="en-US" altLang="zh-CN" sz="2000" dirty="0"/>
              <a:t>mg/dl</a:t>
            </a:r>
          </a:p>
          <a:p>
            <a:r>
              <a:rPr lang="en-US" altLang="zh-CN" sz="2000" dirty="0"/>
              <a:t>High:</a:t>
            </a:r>
            <a:r>
              <a:rPr lang="zh-CN" altLang="en-US" sz="2000" dirty="0"/>
              <a:t> </a:t>
            </a:r>
            <a:r>
              <a:rPr lang="en-US" altLang="zh-CN" sz="2000" dirty="0"/>
              <a:t>&gt;</a:t>
            </a:r>
            <a:r>
              <a:rPr lang="zh-CN" altLang="en-US" sz="2000" dirty="0"/>
              <a:t> </a:t>
            </a:r>
            <a:r>
              <a:rPr lang="en-US" altLang="zh-CN" sz="2000" dirty="0"/>
              <a:t>140</a:t>
            </a:r>
            <a:r>
              <a:rPr lang="zh-CN" altLang="en-US" sz="2000" dirty="0"/>
              <a:t> </a:t>
            </a:r>
            <a:r>
              <a:rPr lang="en-US" altLang="zh-CN" sz="2000" dirty="0"/>
              <a:t>mg/dl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r>
              <a:rPr lang="en-US" altLang="zh-CN" sz="2000" dirty="0"/>
              <a:t>Low:</a:t>
            </a:r>
            <a:r>
              <a:rPr lang="zh-CN" altLang="en-US" sz="2000" dirty="0"/>
              <a:t> </a:t>
            </a:r>
            <a:r>
              <a:rPr lang="en-US" altLang="zh-CN" sz="2000" dirty="0"/>
              <a:t>&lt;</a:t>
            </a:r>
            <a:r>
              <a:rPr lang="zh-CN" altLang="en-US" sz="2000" dirty="0"/>
              <a:t> </a:t>
            </a:r>
            <a:r>
              <a:rPr lang="en-US" altLang="zh-CN" sz="2000" dirty="0"/>
              <a:t>70</a:t>
            </a:r>
            <a:r>
              <a:rPr lang="zh-CN" altLang="en-US" sz="2000" dirty="0"/>
              <a:t> </a:t>
            </a:r>
            <a:r>
              <a:rPr lang="en-US" altLang="zh-CN" sz="2000" dirty="0"/>
              <a:t>mg/dl</a:t>
            </a:r>
            <a:endParaRPr lang="en-US" sz="2000" dirty="0"/>
          </a:p>
        </p:txBody>
      </p:sp>
      <p:pic>
        <p:nvPicPr>
          <p:cNvPr id="7" name="Picture 2" descr="Benefits of a CGM (Freestyle or Dexcom G6) for Diabetes Control">
            <a:extLst>
              <a:ext uri="{FF2B5EF4-FFF2-40B4-BE49-F238E27FC236}">
                <a16:creationId xmlns:a16="http://schemas.microsoft.com/office/drawing/2014/main" id="{8576F150-EF0D-8A4C-8976-F0BE91256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0"/>
          <a:stretch/>
        </p:blipFill>
        <p:spPr bwMode="auto">
          <a:xfrm>
            <a:off x="1404730" y="3516055"/>
            <a:ext cx="5009567" cy="334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756818-AB40-A74A-AF74-9AC7C901C521}"/>
              </a:ext>
            </a:extLst>
          </p:cNvPr>
          <p:cNvSpPr txBox="1"/>
          <p:nvPr/>
        </p:nvSpPr>
        <p:spPr>
          <a:xfrm>
            <a:off x="869006" y="3896139"/>
            <a:ext cx="53572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160</a:t>
            </a:r>
          </a:p>
          <a:p>
            <a:endParaRPr lang="en-US" dirty="0"/>
          </a:p>
          <a:p>
            <a:r>
              <a:rPr lang="en-US" altLang="zh-CN" dirty="0"/>
              <a:t>130</a:t>
            </a:r>
          </a:p>
          <a:p>
            <a:endParaRPr lang="en-US" dirty="0"/>
          </a:p>
          <a:p>
            <a:r>
              <a:rPr lang="en-US" altLang="zh-CN" dirty="0"/>
              <a:t>100</a:t>
            </a:r>
          </a:p>
          <a:p>
            <a:endParaRPr lang="en-US" dirty="0"/>
          </a:p>
          <a:p>
            <a:r>
              <a:rPr lang="en-US" altLang="zh-CN" dirty="0"/>
              <a:t>70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57F9D1-15AA-7B43-8CC3-1ED5590422F9}"/>
              </a:ext>
            </a:extLst>
          </p:cNvPr>
          <p:cNvSpPr txBox="1"/>
          <p:nvPr/>
        </p:nvSpPr>
        <p:spPr>
          <a:xfrm rot="16200000">
            <a:off x="376774" y="4627002"/>
            <a:ext cx="750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mg/dl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1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21E75-8E92-3546-B8DE-03273F184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</a:t>
            </a:r>
            <a:r>
              <a:rPr lang="en-US" dirty="0"/>
              <a:t>eneric </a:t>
            </a:r>
            <a:r>
              <a:rPr lang="en-US" altLang="zh-CN" dirty="0"/>
              <a:t>L</a:t>
            </a:r>
            <a:r>
              <a:rPr lang="en-US" dirty="0"/>
              <a:t>earning </a:t>
            </a:r>
            <a:r>
              <a:rPr lang="en-US" altLang="zh-CN" dirty="0"/>
              <a:t>M</a:t>
            </a:r>
            <a:r>
              <a:rPr lang="en-US" dirty="0"/>
              <a:t>odel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Boost</a:t>
            </a:r>
            <a:r>
              <a:rPr lang="zh-CN" altLang="en-US" dirty="0"/>
              <a:t> </a:t>
            </a:r>
            <a:r>
              <a:rPr lang="en-US" altLang="zh-CN" dirty="0"/>
              <a:t>Regression</a:t>
            </a:r>
            <a:r>
              <a:rPr lang="zh-CN" altLang="en-US" dirty="0"/>
              <a:t> </a:t>
            </a:r>
            <a:r>
              <a:rPr lang="en-US" altLang="zh-CN" dirty="0"/>
              <a:t>Trees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6769B-80F2-7544-9861-3068C896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20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C838E3-38D0-EF47-A000-0024DFCF3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617125" cy="4806403"/>
          </a:xfrm>
        </p:spPr>
        <p:txBody>
          <a:bodyPr>
            <a:normAutofit/>
          </a:bodyPr>
          <a:lstStyle/>
          <a:p>
            <a:r>
              <a:rPr lang="en-US" altLang="zh-CN" dirty="0"/>
              <a:t>#3:</a:t>
            </a:r>
            <a:r>
              <a:rPr lang="zh-CN" altLang="en-US" dirty="0"/>
              <a:t> </a:t>
            </a:r>
            <a:r>
              <a:rPr lang="en-US" altLang="zh-CN" dirty="0"/>
              <a:t>G</a:t>
            </a:r>
            <a:r>
              <a:rPr lang="en-US" dirty="0"/>
              <a:t>eneric learning model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E1E97D6-51AD-3B47-B793-AA1529903DFA}"/>
              </a:ext>
            </a:extLst>
          </p:cNvPr>
          <p:cNvSpPr/>
          <p:nvPr/>
        </p:nvSpPr>
        <p:spPr>
          <a:xfrm>
            <a:off x="4085415" y="2490787"/>
            <a:ext cx="240792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Avenir Book" panose="02000503020000020003" pitchFamily="2" charset="0"/>
              </a:rPr>
              <a:t>Feature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selection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DC3FD80-5636-F84C-B4E8-CE19EF514B6F}"/>
              </a:ext>
            </a:extLst>
          </p:cNvPr>
          <p:cNvSpPr/>
          <p:nvPr/>
        </p:nvSpPr>
        <p:spPr>
          <a:xfrm>
            <a:off x="8610600" y="2490787"/>
            <a:ext cx="240792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Avenir Book" panose="02000503020000020003" pitchFamily="2" charset="0"/>
              </a:rPr>
              <a:t>Offline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training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9FFB04-6175-6C42-853E-B59867659BC1}"/>
              </a:ext>
            </a:extLst>
          </p:cNvPr>
          <p:cNvSpPr txBox="1"/>
          <p:nvPr/>
        </p:nvSpPr>
        <p:spPr>
          <a:xfrm>
            <a:off x="1374507" y="2793354"/>
            <a:ext cx="1362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Features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607C1F-6813-6243-A320-8B993678DF18}"/>
              </a:ext>
            </a:extLst>
          </p:cNvPr>
          <p:cNvSpPr txBox="1"/>
          <p:nvPr/>
        </p:nvSpPr>
        <p:spPr>
          <a:xfrm>
            <a:off x="610131" y="3734170"/>
            <a:ext cx="343113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venir Book" panose="02000503020000020003" pitchFamily="2" charset="0"/>
              </a:rPr>
              <a:t>21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Sensing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venir Book" panose="02000503020000020003" pitchFamily="2" charset="0"/>
              </a:rPr>
              <a:t>6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demographic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venir Book" panose="02000503020000020003" pitchFamily="2" charset="0"/>
              </a:rPr>
              <a:t>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venir Book" panose="02000503020000020003" pitchFamily="2" charset="0"/>
              </a:rPr>
              <a:t>Gender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venir Book" panose="02000503020000020003" pitchFamily="2" charset="0"/>
              </a:rPr>
              <a:t>Skin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tone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venir Book" panose="02000503020000020003" pitchFamily="2" charset="0"/>
              </a:rPr>
              <a:t>Type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of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diabetes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venir Book" panose="02000503020000020003" pitchFamily="2" charset="0"/>
              </a:rPr>
              <a:t>Race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venir Book" panose="02000503020000020003" pitchFamily="2" charset="0"/>
              </a:rPr>
              <a:t>Type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of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CGM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sensors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F08064-83B1-4541-9453-51D6A643B936}"/>
              </a:ext>
            </a:extLst>
          </p:cNvPr>
          <p:cNvCxnSpPr/>
          <p:nvPr/>
        </p:nvCxnSpPr>
        <p:spPr>
          <a:xfrm>
            <a:off x="2736675" y="3024186"/>
            <a:ext cx="121048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D7B583-47E5-F645-B205-E7EFD38D18B3}"/>
              </a:ext>
            </a:extLst>
          </p:cNvPr>
          <p:cNvCxnSpPr>
            <a:cxnSpLocks/>
          </p:cNvCxnSpPr>
          <p:nvPr/>
        </p:nvCxnSpPr>
        <p:spPr>
          <a:xfrm>
            <a:off x="6714315" y="3024186"/>
            <a:ext cx="171069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E535AD3-8E73-7145-A0FE-69EBD2B413DA}"/>
              </a:ext>
            </a:extLst>
          </p:cNvPr>
          <p:cNvSpPr txBox="1"/>
          <p:nvPr/>
        </p:nvSpPr>
        <p:spPr>
          <a:xfrm>
            <a:off x="3823395" y="3737061"/>
            <a:ext cx="3324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venir Book" panose="02000503020000020003" pitchFamily="2" charset="0"/>
              </a:rPr>
              <a:t>Features are ranked by importance score using boosted tree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B483FF-0EFF-E44B-B58F-D5479DA492BC}"/>
              </a:ext>
            </a:extLst>
          </p:cNvPr>
          <p:cNvSpPr txBox="1"/>
          <p:nvPr/>
        </p:nvSpPr>
        <p:spPr>
          <a:xfrm>
            <a:off x="6721404" y="2562521"/>
            <a:ext cx="1732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⅓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Features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2F4B47-DFA2-4149-87F6-4FB655F604EE}"/>
              </a:ext>
            </a:extLst>
          </p:cNvPr>
          <p:cNvSpPr txBox="1"/>
          <p:nvPr/>
        </p:nvSpPr>
        <p:spPr>
          <a:xfrm>
            <a:off x="8152477" y="3737061"/>
            <a:ext cx="3324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venir Book" panose="02000503020000020003" pitchFamily="2" charset="0"/>
              </a:rPr>
              <a:t>Collect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training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data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from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50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participants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venir Book" panose="02000503020000020003" pitchFamily="2" charset="0"/>
              </a:rPr>
              <a:t>Apply </a:t>
            </a:r>
            <a:r>
              <a:rPr lang="en-US" altLang="zh-CN" sz="2000" dirty="0" err="1">
                <a:latin typeface="Avenir Book" panose="02000503020000020003" pitchFamily="2" charset="0"/>
              </a:rPr>
              <a:t>Xgboost</a:t>
            </a:r>
            <a:r>
              <a:rPr lang="en-US" altLang="zh-CN" sz="2000" dirty="0">
                <a:latin typeface="Avenir Book" panose="02000503020000020003" pitchFamily="2" charset="0"/>
              </a:rPr>
              <a:t> to construct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boosted trees.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79A9CB-3E25-FF47-8B58-8AC118C7AD75}"/>
              </a:ext>
            </a:extLst>
          </p:cNvPr>
          <p:cNvSpPr/>
          <p:nvPr/>
        </p:nvSpPr>
        <p:spPr>
          <a:xfrm rot="19801937">
            <a:off x="9618927" y="3073938"/>
            <a:ext cx="2440627" cy="395107"/>
          </a:xfrm>
          <a:prstGeom prst="rect">
            <a:avLst/>
          </a:prstGeom>
          <a:solidFill>
            <a:schemeClr val="bg1">
              <a:alpha val="50000"/>
            </a:schemeClr>
          </a:solidFill>
          <a:ln w="60325" cmpd="tri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rgbClr val="FF0000"/>
                </a:solidFill>
                <a:latin typeface="Avenir Book" panose="02000503020000020003" pitchFamily="2" charset="0"/>
              </a:rPr>
              <a:t>Im</a:t>
            </a:r>
            <a:r>
              <a:rPr lang="en-US" dirty="0">
                <a:solidFill>
                  <a:srgbClr val="FF0000"/>
                </a:solidFill>
                <a:latin typeface="Avenir Book" panose="02000503020000020003" pitchFamily="2" charset="0"/>
              </a:rPr>
              <a:t>balanced</a:t>
            </a:r>
            <a:r>
              <a:rPr lang="zh-CN" altLang="en-US" dirty="0">
                <a:solidFill>
                  <a:srgbClr val="FF0000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venir Book" panose="02000503020000020003" pitchFamily="2" charset="0"/>
              </a:rPr>
              <a:t>dataset</a:t>
            </a:r>
            <a:endParaRPr lang="en-US" dirty="0">
              <a:solidFill>
                <a:srgbClr val="FF0000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75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/>
      <p:bldP spid="15" grpId="0"/>
      <p:bldP spid="16" grpId="0"/>
      <p:bldP spid="18" grpId="0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9F058-ABA8-B948-A27E-4A81D7B14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96BC70-81A5-2F41-A2CA-99C2CA680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Motivation &amp; Related work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Rationale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Challenge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&amp;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System Design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/>
              <a:t>Prototype Evaluation</a:t>
            </a:r>
          </a:p>
          <a:p>
            <a:endParaRPr lang="en-US" dirty="0"/>
          </a:p>
          <a:p>
            <a:r>
              <a:rPr lang="en-US" dirty="0"/>
              <a:t>Disc</a:t>
            </a:r>
            <a:r>
              <a:rPr lang="en-US" altLang="zh-CN" dirty="0"/>
              <a:t>ussion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FDAF1-085F-9A47-8FDA-9A9EE31BA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8270-1880-9049-A50F-72E10F557A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01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4D854-0310-4CBC-8021-B93BE9AB2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z="2800" smtClean="0"/>
              <a:t>22</a:t>
            </a:fld>
            <a:endParaRPr lang="en-US" sz="2800"/>
          </a:p>
        </p:txBody>
      </p:sp>
      <p:pic>
        <p:nvPicPr>
          <p:cNvPr id="3" name="Untitled Project" descr="Untitled Project">
            <a:hlinkClick r:id="" action="ppaction://media"/>
            <a:extLst>
              <a:ext uri="{FF2B5EF4-FFF2-40B4-BE49-F238E27FC236}">
                <a16:creationId xmlns:a16="http://schemas.microsoft.com/office/drawing/2014/main" id="{52CB21D9-93CE-7D44-9A49-976071842D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693C313-2848-7D44-9495-ADE55B95D8B2}"/>
              </a:ext>
            </a:extLst>
          </p:cNvPr>
          <p:cNvCxnSpPr>
            <a:cxnSpLocks/>
          </p:cNvCxnSpPr>
          <p:nvPr/>
        </p:nvCxnSpPr>
        <p:spPr>
          <a:xfrm flipV="1">
            <a:off x="4731026" y="5015303"/>
            <a:ext cx="4538528" cy="1842697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2787128-DCA3-C345-9C01-59AD6D714B66}"/>
              </a:ext>
            </a:extLst>
          </p:cNvPr>
          <p:cNvCxnSpPr>
            <a:cxnSpLocks/>
          </p:cNvCxnSpPr>
          <p:nvPr/>
        </p:nvCxnSpPr>
        <p:spPr>
          <a:xfrm>
            <a:off x="3034613" y="1990205"/>
            <a:ext cx="966420" cy="757464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263B636-1B11-C048-B5D7-E1578132A3DE}"/>
              </a:ext>
            </a:extLst>
          </p:cNvPr>
          <p:cNvSpPr txBox="1"/>
          <p:nvPr/>
        </p:nvSpPr>
        <p:spPr>
          <a:xfrm>
            <a:off x="3556116" y="2002541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5</a:t>
            </a:r>
            <a:r>
              <a:rPr lang="en-US" sz="28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 </a:t>
            </a:r>
            <a:r>
              <a:rPr lang="en-US" altLang="zh-CN" sz="28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c</a:t>
            </a:r>
            <a:r>
              <a:rPr lang="en-US" sz="28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437C0F3-C452-CF4D-B1CD-93C38EC4C189}"/>
              </a:ext>
            </a:extLst>
          </p:cNvPr>
          <p:cNvCxnSpPr>
            <a:cxnSpLocks/>
          </p:cNvCxnSpPr>
          <p:nvPr/>
        </p:nvCxnSpPr>
        <p:spPr>
          <a:xfrm>
            <a:off x="4001033" y="2798343"/>
            <a:ext cx="66562" cy="4059657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4C06B19-562B-344F-8F8B-B5BC6CD1E629}"/>
              </a:ext>
            </a:extLst>
          </p:cNvPr>
          <p:cNvSpPr txBox="1"/>
          <p:nvPr/>
        </p:nvSpPr>
        <p:spPr>
          <a:xfrm>
            <a:off x="4067595" y="4528301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10</a:t>
            </a:r>
            <a:r>
              <a:rPr lang="en-US" sz="28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 </a:t>
            </a:r>
            <a:r>
              <a:rPr lang="en-US" altLang="zh-CN" sz="28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c</a:t>
            </a:r>
            <a:r>
              <a:rPr lang="en-US" sz="28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m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9B71523-2B8D-6845-AB28-DFD7E6B783A4}"/>
              </a:ext>
            </a:extLst>
          </p:cNvPr>
          <p:cNvSpPr/>
          <p:nvPr/>
        </p:nvSpPr>
        <p:spPr>
          <a:xfrm>
            <a:off x="5801129" y="1785544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61E20A-0F95-5041-B6BA-4C543D3D30AE}"/>
              </a:ext>
            </a:extLst>
          </p:cNvPr>
          <p:cNvSpPr txBox="1"/>
          <p:nvPr/>
        </p:nvSpPr>
        <p:spPr>
          <a:xfrm>
            <a:off x="5365914" y="2387530"/>
            <a:ext cx="2223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Sensing</a:t>
            </a:r>
            <a:r>
              <a:rPr lang="zh-CN" altLang="en-US" sz="28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 </a:t>
            </a:r>
            <a:r>
              <a:rPr lang="en-US" altLang="zh-CN" sz="28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area</a:t>
            </a:r>
            <a:endParaRPr lang="en-US" sz="2800" dirty="0">
              <a:latin typeface="Avenir Light" panose="020B0402020203020204" pitchFamily="34" charset="77"/>
              <a:ea typeface="Times New Roman" charset="0"/>
              <a:cs typeface="Times New Roman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95954B9-A049-024F-9AE7-7EADDD8F8E04}"/>
              </a:ext>
            </a:extLst>
          </p:cNvPr>
          <p:cNvCxnSpPr>
            <a:cxnSpLocks/>
          </p:cNvCxnSpPr>
          <p:nvPr/>
        </p:nvCxnSpPr>
        <p:spPr>
          <a:xfrm>
            <a:off x="5895561" y="1915448"/>
            <a:ext cx="253547" cy="49196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C8C6304-B669-364B-ABED-E750AECEB23B}"/>
              </a:ext>
            </a:extLst>
          </p:cNvPr>
          <p:cNvSpPr txBox="1"/>
          <p:nvPr/>
        </p:nvSpPr>
        <p:spPr>
          <a:xfrm>
            <a:off x="6626742" y="5154855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17</a:t>
            </a:r>
            <a:r>
              <a:rPr lang="en-US" sz="28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 </a:t>
            </a:r>
            <a:r>
              <a:rPr lang="en-US" altLang="zh-CN" sz="28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c</a:t>
            </a:r>
            <a:r>
              <a:rPr lang="en-US" sz="28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m</a:t>
            </a:r>
          </a:p>
        </p:txBody>
      </p:sp>
      <p:pic>
        <p:nvPicPr>
          <p:cNvPr id="16" name="Picture 15" descr="A circuit board&#10;&#10;Description automatically generated">
            <a:extLst>
              <a:ext uri="{FF2B5EF4-FFF2-40B4-BE49-F238E27FC236}">
                <a16:creationId xmlns:a16="http://schemas.microsoft.com/office/drawing/2014/main" id="{CBB219F4-3DB5-9346-9FC3-7B1F9B7F01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53" t="27978" r="13693" b="29499"/>
          <a:stretch/>
        </p:blipFill>
        <p:spPr>
          <a:xfrm rot="5400000">
            <a:off x="-870368" y="2076079"/>
            <a:ext cx="5016846" cy="2187146"/>
          </a:xfrm>
          <a:prstGeom prst="rect">
            <a:avLst/>
          </a:prstGeom>
        </p:spPr>
      </p:pic>
      <p:pic>
        <p:nvPicPr>
          <p:cNvPr id="17" name="Picture 16" descr="A picture containing sign, sitting, street, green&#10;&#10;Description automatically generated">
            <a:extLst>
              <a:ext uri="{FF2B5EF4-FFF2-40B4-BE49-F238E27FC236}">
                <a16:creationId xmlns:a16="http://schemas.microsoft.com/office/drawing/2014/main" id="{16B7390A-CF42-0F46-92B6-D09B078B26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180" t="40711" r="40361" b="36226"/>
          <a:stretch/>
        </p:blipFill>
        <p:spPr>
          <a:xfrm rot="5400000">
            <a:off x="9681438" y="2069643"/>
            <a:ext cx="2326159" cy="206769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F06FC9-F302-664F-98D4-AD3CE71DA1DF}"/>
              </a:ext>
            </a:extLst>
          </p:cNvPr>
          <p:cNvCxnSpPr>
            <a:cxnSpLocks/>
          </p:cNvCxnSpPr>
          <p:nvPr/>
        </p:nvCxnSpPr>
        <p:spPr>
          <a:xfrm flipH="1" flipV="1">
            <a:off x="2731629" y="661228"/>
            <a:ext cx="3152336" cy="279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848EC3-EECE-4047-92B5-B9A477AF0C10}"/>
              </a:ext>
            </a:extLst>
          </p:cNvPr>
          <p:cNvCxnSpPr>
            <a:cxnSpLocks/>
          </p:cNvCxnSpPr>
          <p:nvPr/>
        </p:nvCxnSpPr>
        <p:spPr>
          <a:xfrm flipH="1">
            <a:off x="2731628" y="2915478"/>
            <a:ext cx="3841451" cy="27625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4967E7-DF58-B346-BD8A-03493AA56008}"/>
              </a:ext>
            </a:extLst>
          </p:cNvPr>
          <p:cNvCxnSpPr>
            <a:cxnSpLocks/>
          </p:cNvCxnSpPr>
          <p:nvPr/>
        </p:nvCxnSpPr>
        <p:spPr>
          <a:xfrm flipH="1">
            <a:off x="7308267" y="1940412"/>
            <a:ext cx="2502402" cy="10995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25E5C3-E03C-5647-B606-83D0356FFC40}"/>
              </a:ext>
            </a:extLst>
          </p:cNvPr>
          <p:cNvCxnSpPr>
            <a:cxnSpLocks/>
          </p:cNvCxnSpPr>
          <p:nvPr/>
        </p:nvCxnSpPr>
        <p:spPr>
          <a:xfrm flipH="1">
            <a:off x="8415130" y="4532709"/>
            <a:ext cx="1212615" cy="279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close up of a computer&#10;&#10;Description automatically generated">
            <a:extLst>
              <a:ext uri="{FF2B5EF4-FFF2-40B4-BE49-F238E27FC236}">
                <a16:creationId xmlns:a16="http://schemas.microsoft.com/office/drawing/2014/main" id="{92565723-F171-CA4B-8F47-95E37F1992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593" t="53784" r="13869" b="26539"/>
          <a:stretch/>
        </p:blipFill>
        <p:spPr>
          <a:xfrm>
            <a:off x="9627744" y="4513506"/>
            <a:ext cx="1216773" cy="210073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F83359-7F51-764A-A3B2-388D97931304}"/>
              </a:ext>
            </a:extLst>
          </p:cNvPr>
          <p:cNvCxnSpPr>
            <a:cxnSpLocks/>
          </p:cNvCxnSpPr>
          <p:nvPr/>
        </p:nvCxnSpPr>
        <p:spPr>
          <a:xfrm flipH="1" flipV="1">
            <a:off x="8415130" y="5129704"/>
            <a:ext cx="1212614" cy="1428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0CA2B8A-B0B9-D441-B0AB-6A49B1A24E7F}"/>
              </a:ext>
            </a:extLst>
          </p:cNvPr>
          <p:cNvCxnSpPr>
            <a:cxnSpLocks/>
          </p:cNvCxnSpPr>
          <p:nvPr/>
        </p:nvCxnSpPr>
        <p:spPr>
          <a:xfrm flipH="1" flipV="1">
            <a:off x="7805531" y="3658526"/>
            <a:ext cx="1960217" cy="5517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4E13B7E6-9218-C34C-AA4F-9F1A5ABC6B3F}"/>
              </a:ext>
            </a:extLst>
          </p:cNvPr>
          <p:cNvSpPr>
            <a:spLocks noChangeAspect="1"/>
          </p:cNvSpPr>
          <p:nvPr/>
        </p:nvSpPr>
        <p:spPr>
          <a:xfrm>
            <a:off x="1213340" y="1247028"/>
            <a:ext cx="914400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B5A3FC6-B75A-D34F-BD0A-95A721369EA9}"/>
              </a:ext>
            </a:extLst>
          </p:cNvPr>
          <p:cNvSpPr>
            <a:spLocks noChangeAspect="1"/>
          </p:cNvSpPr>
          <p:nvPr/>
        </p:nvSpPr>
        <p:spPr>
          <a:xfrm>
            <a:off x="10663583" y="2649140"/>
            <a:ext cx="914400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8F25C3-B0A0-F34B-9578-239E78DADC38}"/>
              </a:ext>
            </a:extLst>
          </p:cNvPr>
          <p:cNvSpPr txBox="1"/>
          <p:nvPr/>
        </p:nvSpPr>
        <p:spPr>
          <a:xfrm>
            <a:off x="645699" y="2138104"/>
            <a:ext cx="1923925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Laser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diodes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7BCEDC-3897-B046-8DFE-2AAF396FA5D3}"/>
              </a:ext>
            </a:extLst>
          </p:cNvPr>
          <p:cNvSpPr txBox="1"/>
          <p:nvPr/>
        </p:nvSpPr>
        <p:spPr>
          <a:xfrm>
            <a:off x="9942667" y="3684223"/>
            <a:ext cx="1803699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Photodiode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89CEFF-F0B8-D044-A26A-5A297CD363CE}"/>
              </a:ext>
            </a:extLst>
          </p:cNvPr>
          <p:cNvSpPr txBox="1"/>
          <p:nvPr/>
        </p:nvSpPr>
        <p:spPr>
          <a:xfrm>
            <a:off x="9586753" y="6078755"/>
            <a:ext cx="129875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Speaker</a:t>
            </a:r>
            <a:endParaRPr lang="en-US" sz="24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8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7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7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1" grpId="0"/>
      <p:bldP spid="31" grpId="1"/>
      <p:bldP spid="33" grpId="0"/>
      <p:bldP spid="33" grpId="1"/>
      <p:bldP spid="35" grpId="0" animBg="1"/>
      <p:bldP spid="35" grpId="1" animBg="1"/>
      <p:bldP spid="39" grpId="0"/>
      <p:bldP spid="39" grpId="1"/>
      <p:bldP spid="42" grpId="0"/>
      <p:bldP spid="42" grpId="1"/>
      <p:bldP spid="25" grpId="0" animBg="1"/>
      <p:bldP spid="26" grpId="0" animBg="1"/>
      <p:bldP spid="2" grpId="0" animBg="1"/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4901A-63C5-6E4A-8617-BA7923D17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</a:t>
            </a:r>
            <a:r>
              <a:rPr lang="zh-CN" altLang="en-US" dirty="0"/>
              <a:t> </a:t>
            </a:r>
            <a:r>
              <a:rPr lang="en-US" altLang="zh-CN" dirty="0"/>
              <a:t>Setup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CCC2B-A4C4-3E48-A342-AE5F1E224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 descr="A picture containing indoor, monitor, front, table&#10;&#10;Description automatically generated">
            <a:extLst>
              <a:ext uri="{FF2B5EF4-FFF2-40B4-BE49-F238E27FC236}">
                <a16:creationId xmlns:a16="http://schemas.microsoft.com/office/drawing/2014/main" id="{F941F7E4-7A9F-DB45-BD62-116B13323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136"/>
            <a:ext cx="12192000" cy="42078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921645-2914-D145-BD89-3027F5828D28}"/>
              </a:ext>
            </a:extLst>
          </p:cNvPr>
          <p:cNvSpPr txBox="1"/>
          <p:nvPr/>
        </p:nvSpPr>
        <p:spPr>
          <a:xfrm>
            <a:off x="8758047" y="5612967"/>
            <a:ext cx="3169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Freestyle</a:t>
            </a:r>
            <a:r>
              <a:rPr lang="zh-CN" altLang="en-US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Libre</a:t>
            </a:r>
            <a:r>
              <a:rPr lang="zh-CN" altLang="en-US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  <a:ea typeface="Times New Roman" charset="0"/>
                <a:cs typeface="Times New Roman" charset="0"/>
              </a:rPr>
              <a:t>sensor</a:t>
            </a:r>
            <a:endParaRPr lang="en-US" sz="2400" dirty="0">
              <a:latin typeface="Avenir Book" panose="02000503020000020003" pitchFamily="2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75E8B2-801D-6842-BBF9-773BB98F053E}"/>
              </a:ext>
            </a:extLst>
          </p:cNvPr>
          <p:cNvSpPr/>
          <p:nvPr/>
        </p:nvSpPr>
        <p:spPr>
          <a:xfrm>
            <a:off x="11405170" y="4314899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venir Book" panose="02000503020000020003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AA4F96-1F74-C04A-BC0B-FD456BBCE6C4}"/>
              </a:ext>
            </a:extLst>
          </p:cNvPr>
          <p:cNvCxnSpPr>
            <a:cxnSpLocks/>
          </p:cNvCxnSpPr>
          <p:nvPr/>
        </p:nvCxnSpPr>
        <p:spPr>
          <a:xfrm flipV="1">
            <a:off x="10644809" y="4399092"/>
            <a:ext cx="851802" cy="12571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CFA2CA4-7843-A343-95F2-8FFBD8B945EC}"/>
              </a:ext>
            </a:extLst>
          </p:cNvPr>
          <p:cNvSpPr>
            <a:spLocks noChangeAspect="1"/>
          </p:cNvSpPr>
          <p:nvPr/>
        </p:nvSpPr>
        <p:spPr>
          <a:xfrm>
            <a:off x="677121" y="2350248"/>
            <a:ext cx="914400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7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B2FD4-5B2C-4392-AC54-9095B1B4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</a:t>
            </a:r>
            <a:r>
              <a:rPr lang="zh-CN" altLang="en-US" dirty="0"/>
              <a:t> </a:t>
            </a:r>
            <a:r>
              <a:rPr lang="en-US" altLang="zh-CN" dirty="0"/>
              <a:t>Participants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BF8C0-C263-48F0-8F5E-2CEC0A67E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012"/>
            <a:ext cx="9753601" cy="4351338"/>
          </a:xfrm>
        </p:spPr>
        <p:txBody>
          <a:bodyPr/>
          <a:lstStyle/>
          <a:p>
            <a:r>
              <a:rPr lang="en-US" dirty="0"/>
              <a:t>50 participants (41 patients and 9 healthy people)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E6702-CFF2-4890-B892-858B477A1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FA4F53A-8F3E-564D-B987-C7FBBEBE71F6}"/>
              </a:ext>
            </a:extLst>
          </p:cNvPr>
          <p:cNvGraphicFramePr/>
          <p:nvPr/>
        </p:nvGraphicFramePr>
        <p:xfrm>
          <a:off x="0" y="2865790"/>
          <a:ext cx="3134360" cy="2713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F7AE876-6C1A-ED46-A505-B9E7FA25E3EA}"/>
              </a:ext>
            </a:extLst>
          </p:cNvPr>
          <p:cNvGraphicFramePr/>
          <p:nvPr/>
        </p:nvGraphicFramePr>
        <p:xfrm>
          <a:off x="2771865" y="2865791"/>
          <a:ext cx="3398416" cy="2713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E8BC7AB-B729-D24E-91E1-07F185D0EC19}"/>
              </a:ext>
            </a:extLst>
          </p:cNvPr>
          <p:cNvGraphicFramePr/>
          <p:nvPr/>
        </p:nvGraphicFramePr>
        <p:xfrm>
          <a:off x="5939856" y="2865791"/>
          <a:ext cx="5699718" cy="2713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5799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8" grpId="0">
        <p:bldAsOne/>
      </p:bldGraphic>
      <p:bldGraphic spid="10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18B8FEC6-BAE1-4D48-9A11-57F447CB6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4" b="2076"/>
          <a:stretch/>
        </p:blipFill>
        <p:spPr>
          <a:xfrm>
            <a:off x="-2" y="649792"/>
            <a:ext cx="12082273" cy="6208205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DF55C289-A265-1148-BF82-B237FED482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6" b="2109"/>
          <a:stretch/>
        </p:blipFill>
        <p:spPr>
          <a:xfrm>
            <a:off x="0" y="651824"/>
            <a:ext cx="12082272" cy="620617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E6702-CFF2-4890-B892-858B477A1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25</a:t>
            </a:fld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1EE8806-CF40-B94B-8A83-E5158F6EB260}"/>
              </a:ext>
            </a:extLst>
          </p:cNvPr>
          <p:cNvGrpSpPr/>
          <p:nvPr/>
        </p:nvGrpSpPr>
        <p:grpSpPr>
          <a:xfrm>
            <a:off x="4359314" y="1127061"/>
            <a:ext cx="4271863" cy="5165125"/>
            <a:chOff x="7339806" y="662238"/>
            <a:chExt cx="4271863" cy="516512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9689EC5-5039-1B46-B7FA-85E8F58BFB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55304" y="662238"/>
              <a:ext cx="2819024" cy="279844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8D3DF10-8064-B44C-ABDF-BD28DB3821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9806" y="662238"/>
              <a:ext cx="3387005" cy="407847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68EC169-608C-A745-8BFF-677ED3AF41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55848" y="1674647"/>
              <a:ext cx="4255821" cy="341112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3251043-BBB4-0A41-8C92-E759AB341F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7555" y="3437440"/>
              <a:ext cx="0" cy="131102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7B82352-9A7C-194D-BED7-69DE9B9B1A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50780" y="5073776"/>
              <a:ext cx="4524" cy="753587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65A2E6-375A-1C40-8F77-9B166F36DE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5304" y="5811865"/>
              <a:ext cx="758059" cy="1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EDC3DB9-EC42-5746-88CC-AAB1240BD3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3363" y="4907244"/>
              <a:ext cx="651454" cy="904621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51691BA-CDB4-944E-8FE4-32760C90DD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5341" y="4896750"/>
              <a:ext cx="76474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561D457-E54F-604F-B954-5AA71C0573CF}"/>
                </a:ext>
              </a:extLst>
            </p:cNvPr>
            <p:cNvCxnSpPr>
              <a:cxnSpLocks/>
            </p:cNvCxnSpPr>
            <p:nvPr/>
          </p:nvCxnSpPr>
          <p:spPr>
            <a:xfrm>
              <a:off x="9522332" y="3478995"/>
              <a:ext cx="7749" cy="1417755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89566F6-3E0D-7A48-840D-8FA2336A34A9}"/>
                </a:ext>
              </a:extLst>
            </p:cNvPr>
            <p:cNvCxnSpPr>
              <a:cxnSpLocks/>
            </p:cNvCxnSpPr>
            <p:nvPr/>
          </p:nvCxnSpPr>
          <p:spPr>
            <a:xfrm>
              <a:off x="9526206" y="3485565"/>
              <a:ext cx="2085463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639AA21-B8C6-BE4E-BE6B-0B38659085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95627" y="1674647"/>
              <a:ext cx="0" cy="179487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6475E17-2C28-8D46-8E99-C3B8B7B40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4329" y="662239"/>
              <a:ext cx="552482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92" name="Group 8191">
            <a:extLst>
              <a:ext uri="{FF2B5EF4-FFF2-40B4-BE49-F238E27FC236}">
                <a16:creationId xmlns:a16="http://schemas.microsoft.com/office/drawing/2014/main" id="{9ECB2554-67B2-7F44-BC37-F559B58EDC07}"/>
              </a:ext>
            </a:extLst>
          </p:cNvPr>
          <p:cNvGrpSpPr/>
          <p:nvPr/>
        </p:nvGrpSpPr>
        <p:grpSpPr>
          <a:xfrm>
            <a:off x="3452936" y="1120912"/>
            <a:ext cx="5169569" cy="5181904"/>
            <a:chOff x="6448523" y="645459"/>
            <a:chExt cx="5169569" cy="518190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D75C931-0A79-2942-AC4A-9B2B9B1234B6}"/>
                </a:ext>
              </a:extLst>
            </p:cNvPr>
            <p:cNvGrpSpPr/>
            <p:nvPr/>
          </p:nvGrpSpPr>
          <p:grpSpPr>
            <a:xfrm>
              <a:off x="6448523" y="652309"/>
              <a:ext cx="5169569" cy="5175054"/>
              <a:chOff x="6448926" y="648230"/>
              <a:chExt cx="5169569" cy="517505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F064BF1A-EAA1-DD4B-A9DA-22C3D244A247}"/>
                  </a:ext>
                </a:extLst>
              </p:cNvPr>
              <p:cNvCxnSpPr/>
              <p:nvPr/>
            </p:nvCxnSpPr>
            <p:spPr>
              <a:xfrm>
                <a:off x="6448926" y="4892842"/>
                <a:ext cx="75397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C3010B4-D5E9-654B-82DB-E4BC5DC5AB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02905" y="648230"/>
                <a:ext cx="3539347" cy="424461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FC7935B7-A394-994A-BF74-967ED24810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55305" y="1690688"/>
                <a:ext cx="4263190" cy="335455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FD47F57-8B0C-D246-B17A-25D91869B1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55305" y="5045242"/>
                <a:ext cx="0" cy="77804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FCCCED7-CB63-EF4D-8F0E-CA5BA6AB62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48926" y="4892842"/>
                <a:ext cx="0" cy="93044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0D5CDB5-732C-F647-B423-7C12F9DC5D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6" y="5803406"/>
                <a:ext cx="90637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4F84B2C-A1A4-B44B-9CD8-E3E3520EC721}"/>
                </a:ext>
              </a:extLst>
            </p:cNvPr>
            <p:cNvCxnSpPr>
              <a:cxnSpLocks/>
            </p:cNvCxnSpPr>
            <p:nvPr/>
          </p:nvCxnSpPr>
          <p:spPr>
            <a:xfrm>
              <a:off x="10741849" y="652309"/>
              <a:ext cx="87624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5F7059B-B720-7F48-8E82-6D91CC6AD0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18092" y="645459"/>
              <a:ext cx="0" cy="10452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6557ABBA-E6A5-784A-87C7-779F2408B67E}"/>
              </a:ext>
            </a:extLst>
          </p:cNvPr>
          <p:cNvSpPr/>
          <p:nvPr/>
        </p:nvSpPr>
        <p:spPr>
          <a:xfrm>
            <a:off x="0" y="3078866"/>
            <a:ext cx="12192000" cy="6873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Avenir Light" panose="020B0402020203020204" pitchFamily="34" charset="77"/>
              </a:rPr>
              <a:t>89% of the results are within zone A</a:t>
            </a:r>
            <a:endParaRPr lang="en-US" sz="2800" b="1" dirty="0">
              <a:latin typeface="Avenir Light" panose="020B0402020203020204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B2FD4-5B2C-4392-AC54-9095B1B40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386"/>
            <a:ext cx="10515600" cy="1325563"/>
          </a:xfrm>
        </p:spPr>
        <p:txBody>
          <a:bodyPr/>
          <a:lstStyle/>
          <a:p>
            <a:r>
              <a:rPr lang="en-US" dirty="0"/>
              <a:t>Clarke </a:t>
            </a:r>
            <a:r>
              <a:rPr lang="en-US" altLang="zh-CN" dirty="0"/>
              <a:t>E</a:t>
            </a:r>
            <a:r>
              <a:rPr lang="en-US" dirty="0"/>
              <a:t>rror </a:t>
            </a:r>
            <a:r>
              <a:rPr lang="en-US" altLang="zh-CN" dirty="0"/>
              <a:t>G</a:t>
            </a:r>
            <a:r>
              <a:rPr lang="en-US" dirty="0"/>
              <a:t>rid </a:t>
            </a:r>
            <a:r>
              <a:rPr lang="en-US" altLang="zh-CN" dirty="0"/>
              <a:t>A</a:t>
            </a:r>
            <a:r>
              <a:rPr lang="en-US" dirty="0"/>
              <a:t>nalysis</a:t>
            </a:r>
          </a:p>
        </p:txBody>
      </p:sp>
    </p:spTree>
    <p:extLst>
      <p:ext uri="{BB962C8B-B14F-4D97-AF65-F5344CB8AC3E}">
        <p14:creationId xmlns:p14="http://schemas.microsoft.com/office/powerpoint/2010/main" val="330946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9F058-ABA8-B948-A27E-4A81D7B14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96BC70-81A5-2F41-A2CA-99C2CA680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Motivation &amp; Related work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Rationale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Challenge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&amp;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System Design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Prototype Evaluation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/>
              <a:t>Disc</a:t>
            </a:r>
            <a:r>
              <a:rPr lang="en-US" altLang="zh-CN" dirty="0"/>
              <a:t>ussion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FDAF1-085F-9A47-8FDA-9A9EE31BA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8270-1880-9049-A50F-72E10F557A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18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51D77-7E45-8849-952F-7ABF33312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Discussion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DCC60-31B5-094A-AE18-193A4F3B2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Ground</a:t>
            </a:r>
            <a:r>
              <a:rPr lang="zh-CN" altLang="en-US" dirty="0"/>
              <a:t> </a:t>
            </a:r>
            <a:r>
              <a:rPr lang="en-US" altLang="zh-CN" dirty="0"/>
              <a:t>truth</a:t>
            </a:r>
          </a:p>
          <a:p>
            <a:pPr lvl="1"/>
            <a:r>
              <a:rPr lang="en-US" altLang="zh-CN" dirty="0"/>
              <a:t>CGM</a:t>
            </a:r>
            <a:r>
              <a:rPr lang="zh-CN" altLang="en-US" dirty="0"/>
              <a:t> </a:t>
            </a:r>
            <a:r>
              <a:rPr lang="en-US" altLang="zh-CN" dirty="0"/>
              <a:t>sensors</a:t>
            </a:r>
            <a:r>
              <a:rPr lang="zh-CN" altLang="en-US" dirty="0"/>
              <a:t> </a:t>
            </a:r>
            <a:r>
              <a:rPr lang="en-US" altLang="zh-CN" dirty="0"/>
              <a:t>vs.</a:t>
            </a:r>
            <a:r>
              <a:rPr lang="zh-CN" altLang="en-US" dirty="0"/>
              <a:t> </a:t>
            </a:r>
            <a:r>
              <a:rPr lang="en-US" altLang="zh-CN" dirty="0"/>
              <a:t>Finger prick blood test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Accuracy</a:t>
            </a:r>
            <a:r>
              <a:rPr lang="en-US" altLang="zh-CN" dirty="0"/>
              <a:t>/Robustness</a:t>
            </a:r>
            <a:r>
              <a:rPr lang="en-US" dirty="0"/>
              <a:t> improvement</a:t>
            </a:r>
          </a:p>
          <a:p>
            <a:pPr lvl="1"/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diverse</a:t>
            </a:r>
            <a:r>
              <a:rPr lang="zh-CN" altLang="en-US" dirty="0"/>
              <a:t> </a:t>
            </a:r>
            <a:r>
              <a:rPr lang="en-US" altLang="zh-CN" dirty="0"/>
              <a:t>participants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38547-D3E2-ED4B-9E56-2D10AAE55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A567326B-E758-8241-9C6C-6156913C3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210" y="1092738"/>
            <a:ext cx="4070600" cy="2566132"/>
          </a:xfrm>
          <a:prstGeom prst="rect">
            <a:avLst/>
          </a:prstGeom>
        </p:spPr>
      </p:pic>
      <p:pic>
        <p:nvPicPr>
          <p:cNvPr id="1028" name="Picture 4" descr="Diverse Set Of Business Woman Images, Stock Photos &amp; Vectors | Shutterstock">
            <a:extLst>
              <a:ext uri="{FF2B5EF4-FFF2-40B4-BE49-F238E27FC236}">
                <a16:creationId xmlns:a16="http://schemas.microsoft.com/office/drawing/2014/main" id="{1EC5C87A-0BCB-AA49-B0E7-4E7EAF57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6" b="11053"/>
          <a:stretch/>
        </p:blipFill>
        <p:spPr bwMode="auto">
          <a:xfrm>
            <a:off x="7438997" y="3838257"/>
            <a:ext cx="3784600" cy="229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31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FBCA4-6ED8-1945-8C02-AC4EC59E4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348" y="2063901"/>
            <a:ext cx="10237303" cy="1655761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Noninvasive Glucose Monitoring Using Polarized Light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A525AB-3462-0444-B795-D9F362BEF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5493" y="3835410"/>
            <a:ext cx="9144000" cy="1655762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sz="2800" b="1" dirty="0">
                <a:latin typeface="Avenir Light" panose="020B0402020203020204" pitchFamily="34" charset="77"/>
              </a:rPr>
              <a:t>Tianxing Li</a:t>
            </a:r>
            <a:r>
              <a:rPr lang="en-US" altLang="zh-CN" sz="2800" baseline="30000" dirty="0">
                <a:latin typeface="Avenir Light" panose="020B0402020203020204" pitchFamily="34" charset="77"/>
              </a:rPr>
              <a:t>†,#</a:t>
            </a:r>
            <a:r>
              <a:rPr lang="en-US" altLang="zh-CN" sz="2800" dirty="0">
                <a:latin typeface="Avenir Light" panose="020B0402020203020204" pitchFamily="34" charset="77"/>
              </a:rPr>
              <a:t>, Derek Bai</a:t>
            </a:r>
            <a:r>
              <a:rPr lang="en-US" altLang="zh-CN" sz="2800" baseline="30000" dirty="0">
                <a:latin typeface="Avenir Light" panose="020B0402020203020204" pitchFamily="34" charset="77"/>
              </a:rPr>
              <a:t>†</a:t>
            </a:r>
            <a:r>
              <a:rPr lang="en-US" altLang="zh-CN" sz="2800" dirty="0">
                <a:latin typeface="Avenir Light" panose="020B0402020203020204" pitchFamily="34" charset="77"/>
              </a:rPr>
              <a:t>, Temiloluwa Prioleau</a:t>
            </a:r>
            <a:r>
              <a:rPr lang="en-US" altLang="zh-CN" sz="2800" baseline="30000" dirty="0">
                <a:latin typeface="Avenir Light" panose="020B0402020203020204" pitchFamily="34" charset="77"/>
              </a:rPr>
              <a:t>†</a:t>
            </a:r>
            <a:r>
              <a:rPr lang="en-US" altLang="zh-CN" sz="2800" dirty="0">
                <a:latin typeface="Avenir Light" panose="020B0402020203020204" pitchFamily="34" charset="77"/>
              </a:rPr>
              <a:t>, Nam Bui</a:t>
            </a:r>
            <a:r>
              <a:rPr lang="en-US" altLang="zh-CN" sz="2800" baseline="30000" dirty="0">
                <a:latin typeface="Avenir Light" panose="020B0402020203020204" pitchFamily="34" charset="77"/>
              </a:rPr>
              <a:t>‡</a:t>
            </a:r>
            <a:r>
              <a:rPr lang="en-US" altLang="zh-CN" sz="2800" dirty="0">
                <a:latin typeface="Avenir Light" panose="020B0402020203020204" pitchFamily="34" charset="77"/>
              </a:rPr>
              <a:t>, Tam Vu</a:t>
            </a:r>
            <a:r>
              <a:rPr lang="en-US" altLang="zh-CN" sz="2800" baseline="30000" dirty="0">
                <a:latin typeface="Avenir Light" panose="020B0402020203020204" pitchFamily="34" charset="77"/>
              </a:rPr>
              <a:t>‡,§</a:t>
            </a:r>
            <a:r>
              <a:rPr lang="en-US" altLang="zh-CN" sz="2800" dirty="0">
                <a:latin typeface="Avenir Light" panose="020B0402020203020204" pitchFamily="34" charset="77"/>
              </a:rPr>
              <a:t>, and Xia Zhou</a:t>
            </a:r>
            <a:r>
              <a:rPr lang="en-US" altLang="zh-CN" sz="2800" baseline="30000" dirty="0">
                <a:latin typeface="Avenir Light" panose="020B0402020203020204" pitchFamily="34" charset="77"/>
              </a:rPr>
              <a:t>†</a:t>
            </a:r>
          </a:p>
          <a:p>
            <a:r>
              <a:rPr lang="en-US" altLang="zh-CN" sz="2800" baseline="30000" dirty="0">
                <a:latin typeface="Avenir Light" panose="020B0402020203020204" pitchFamily="34" charset="77"/>
              </a:rPr>
              <a:t>†</a:t>
            </a:r>
            <a:r>
              <a:rPr lang="en-US" altLang="zh-CN" sz="2800" dirty="0">
                <a:latin typeface="Avenir Light" panose="020B0402020203020204" pitchFamily="34" charset="77"/>
              </a:rPr>
              <a:t>Department of Computer Science, Dartmouth College, Hanover, NH</a:t>
            </a:r>
          </a:p>
          <a:p>
            <a:r>
              <a:rPr lang="en-US" altLang="zh-CN" sz="2800" baseline="30000" dirty="0">
                <a:latin typeface="Avenir Light" panose="020B0402020203020204" pitchFamily="34" charset="77"/>
              </a:rPr>
              <a:t>#</a:t>
            </a:r>
            <a:r>
              <a:rPr lang="en-US" altLang="zh-CN" sz="2800" dirty="0">
                <a:latin typeface="Avenir Light" panose="020B0402020203020204" pitchFamily="34" charset="77"/>
              </a:rPr>
              <a:t>Department of Computer Science, UMass Amherst, Amherst, MA</a:t>
            </a:r>
          </a:p>
          <a:p>
            <a:r>
              <a:rPr lang="en-US" altLang="zh-CN" sz="2800" baseline="30000" dirty="0">
                <a:latin typeface="Avenir Light" panose="020B0402020203020204" pitchFamily="34" charset="77"/>
              </a:rPr>
              <a:t>‡</a:t>
            </a:r>
            <a:r>
              <a:rPr lang="en-US" altLang="zh-CN" sz="2800" dirty="0">
                <a:latin typeface="Avenir Light" panose="020B0402020203020204" pitchFamily="34" charset="77"/>
              </a:rPr>
              <a:t>Department of Computer Science, University of Colorado Boulder, Boulder, CO</a:t>
            </a:r>
          </a:p>
          <a:p>
            <a:r>
              <a:rPr lang="en-US" altLang="zh-CN" sz="2800" baseline="30000" dirty="0">
                <a:latin typeface="Avenir Light" panose="020B0402020203020204" pitchFamily="34" charset="77"/>
              </a:rPr>
              <a:t>§</a:t>
            </a:r>
            <a:r>
              <a:rPr lang="en-US" altLang="zh-CN" sz="2800" dirty="0">
                <a:latin typeface="Avenir Light" panose="020B0402020203020204" pitchFamily="34" charset="77"/>
              </a:rPr>
              <a:t>Department of Computer Science, Oxford University, UK</a:t>
            </a:r>
            <a:endParaRPr lang="en-US" i="1" dirty="0">
              <a:latin typeface="Avenir Light" panose="020B0402020203020204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EC7036-A8FB-BD4A-8C4A-591C86A3F7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581"/>
          <a:stretch/>
        </p:blipFill>
        <p:spPr>
          <a:xfrm>
            <a:off x="0" y="-1"/>
            <a:ext cx="12192000" cy="2071869"/>
          </a:xfrm>
          <a:prstGeom prst="rect">
            <a:avLst/>
          </a:prstGeom>
        </p:spPr>
      </p:pic>
      <p:pic>
        <p:nvPicPr>
          <p:cNvPr id="1028" name="Picture 4" descr="Get the University of Colorado Boulder app | Powered by Guidebook">
            <a:extLst>
              <a:ext uri="{FF2B5EF4-FFF2-40B4-BE49-F238E27FC236}">
                <a16:creationId xmlns:a16="http://schemas.microsoft.com/office/drawing/2014/main" id="{7D6D518D-4819-0948-B892-C5C0478B1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13829" r="13158" b="9748"/>
          <a:stretch/>
        </p:blipFill>
        <p:spPr bwMode="auto">
          <a:xfrm>
            <a:off x="7110792" y="5575694"/>
            <a:ext cx="983848" cy="102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Oxford Logo Icons PNG - Free PNG and Icons Downloads">
            <a:extLst>
              <a:ext uri="{FF2B5EF4-FFF2-40B4-BE49-F238E27FC236}">
                <a16:creationId xmlns:a16="http://schemas.microsoft.com/office/drawing/2014/main" id="{0EE57EBE-5BB6-F342-8E47-F4FE58428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541" y="5575694"/>
            <a:ext cx="857966" cy="102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Mass Minutemen College Football - UMass News, Scores, Stats, Rumors &amp; More  - ESPN">
            <a:extLst>
              <a:ext uri="{FF2B5EF4-FFF2-40B4-BE49-F238E27FC236}">
                <a16:creationId xmlns:a16="http://schemas.microsoft.com/office/drawing/2014/main" id="{7A64749A-720C-434C-8CD2-986F7BA80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028" y="5491172"/>
            <a:ext cx="1223863" cy="122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4FBCD0-32E0-D840-85A8-40A0AA501D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942" b="49993"/>
          <a:stretch/>
        </p:blipFill>
        <p:spPr>
          <a:xfrm>
            <a:off x="1463614" y="5580686"/>
            <a:ext cx="1927451" cy="102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89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2317F-9E9D-3C4B-B917-6BDA6784A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9A435-01A9-4E43-B9E6-6490CAECD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83D003A-3536-B840-9616-B015CBB6E5E0}"/>
              </a:ext>
            </a:extLst>
          </p:cNvPr>
          <p:cNvGraphicFramePr/>
          <p:nvPr/>
        </p:nvGraphicFramePr>
        <p:xfrm>
          <a:off x="934278" y="3949148"/>
          <a:ext cx="10515600" cy="2908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91C2B430-31C4-5143-A11E-85DCE7B74443}"/>
              </a:ext>
            </a:extLst>
          </p:cNvPr>
          <p:cNvGraphicFramePr/>
          <p:nvPr/>
        </p:nvGraphicFramePr>
        <p:xfrm>
          <a:off x="934278" y="1189038"/>
          <a:ext cx="10515600" cy="2908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393D14EC-42FD-A441-83C1-D66A4560C3C5}"/>
              </a:ext>
            </a:extLst>
          </p:cNvPr>
          <p:cNvSpPr/>
          <p:nvPr/>
        </p:nvSpPr>
        <p:spPr>
          <a:xfrm>
            <a:off x="3470228" y="1851819"/>
            <a:ext cx="466772" cy="13255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86B594-F46C-9F45-AE45-26AD0B17EBDA}"/>
              </a:ext>
            </a:extLst>
          </p:cNvPr>
          <p:cNvSpPr/>
          <p:nvPr/>
        </p:nvSpPr>
        <p:spPr>
          <a:xfrm>
            <a:off x="4435428" y="4775200"/>
            <a:ext cx="994988" cy="1114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9AE6FF-3E1B-4841-AB50-8967C6E4839E}"/>
              </a:ext>
            </a:extLst>
          </p:cNvPr>
          <p:cNvSpPr txBox="1"/>
          <p:nvPr/>
        </p:nvSpPr>
        <p:spPr>
          <a:xfrm>
            <a:off x="3271444" y="1384073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Meal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38DD36-2105-7244-B400-8616622F2CA1}"/>
              </a:ext>
            </a:extLst>
          </p:cNvPr>
          <p:cNvSpPr txBox="1"/>
          <p:nvPr/>
        </p:nvSpPr>
        <p:spPr>
          <a:xfrm>
            <a:off x="4500752" y="4293716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Meal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A9C62-8DC7-6246-A484-245BEDB1F440}"/>
              </a:ext>
            </a:extLst>
          </p:cNvPr>
          <p:cNvSpPr txBox="1"/>
          <p:nvPr/>
        </p:nvSpPr>
        <p:spPr>
          <a:xfrm>
            <a:off x="1330522" y="1384073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R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=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0.65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FDEC44-02F5-D047-921A-AB112081D597}"/>
              </a:ext>
            </a:extLst>
          </p:cNvPr>
          <p:cNvSpPr txBox="1"/>
          <p:nvPr/>
        </p:nvSpPr>
        <p:spPr>
          <a:xfrm>
            <a:off x="1330522" y="4107070"/>
            <a:ext cx="117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Book" panose="02000503020000020003" pitchFamily="2" charset="0"/>
              </a:rPr>
              <a:t>R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=</a:t>
            </a:r>
            <a:r>
              <a:rPr lang="zh-CN" altLang="en-US" sz="2400" dirty="0"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latin typeface="Avenir Book" panose="02000503020000020003" pitchFamily="2" charset="0"/>
              </a:rPr>
              <a:t>0.6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2CA774-5E88-7E42-A976-04ABF42B4A54}"/>
              </a:ext>
            </a:extLst>
          </p:cNvPr>
          <p:cNvSpPr txBox="1"/>
          <p:nvPr/>
        </p:nvSpPr>
        <p:spPr>
          <a:xfrm>
            <a:off x="838199" y="3654619"/>
            <a:ext cx="4232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venir Book" panose="02000503020000020003" pitchFamily="2" charset="0"/>
              </a:rPr>
              <a:t>User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2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(23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years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old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female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Asian)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799D5D-2AC4-F346-BFC3-512C2C928D16}"/>
              </a:ext>
            </a:extLst>
          </p:cNvPr>
          <p:cNvSpPr txBox="1"/>
          <p:nvPr/>
        </p:nvSpPr>
        <p:spPr>
          <a:xfrm>
            <a:off x="934278" y="6283732"/>
            <a:ext cx="4232282" cy="40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venir Book" panose="02000503020000020003" pitchFamily="2" charset="0"/>
              </a:rPr>
              <a:t>User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3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(18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years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old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male</a:t>
            </a:r>
            <a:r>
              <a:rPr lang="zh-CN" altLang="en-US" sz="2000" dirty="0">
                <a:latin typeface="Avenir Book" panose="02000503020000020003" pitchFamily="2" charset="0"/>
              </a:rPr>
              <a:t> </a:t>
            </a:r>
            <a:r>
              <a:rPr lang="en-US" altLang="zh-CN" sz="2000" dirty="0">
                <a:latin typeface="Avenir Book" panose="02000503020000020003" pitchFamily="2" charset="0"/>
              </a:rPr>
              <a:t>Asian)</a:t>
            </a:r>
            <a:endParaRPr lang="en-US" sz="20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56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ffering from diabetes? Five apps to help you manage your lifestyle better  - The Economic Times">
            <a:extLst>
              <a:ext uri="{FF2B5EF4-FFF2-40B4-BE49-F238E27FC236}">
                <a16:creationId xmlns:a16="http://schemas.microsoft.com/office/drawing/2014/main" id="{608D199E-46D2-6740-B894-E36549F236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/>
        </p:blipFill>
        <p:spPr bwMode="auto"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13D3F6-EC01-624F-84C3-19C9F3A73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4713337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Existing Method #1: Finger Pricking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F1885-7792-6A49-A880-50C10FB5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356350"/>
            <a:ext cx="1600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4BD556F-7DF5-2843-9D13-7EAE24BAB833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44E76D-973C-7D44-92AE-C2FA51B3CDA7}"/>
              </a:ext>
            </a:extLst>
          </p:cNvPr>
          <p:cNvSpPr txBox="1"/>
          <p:nvPr/>
        </p:nvSpPr>
        <p:spPr>
          <a:xfrm>
            <a:off x="526810" y="5007473"/>
            <a:ext cx="466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enir Book" panose="02000503020000020003" pitchFamily="2" charset="0"/>
                <a:sym typeface="Wingdings" pitchFamily="2" charset="2"/>
              </a:rPr>
              <a:t> </a:t>
            </a:r>
            <a:r>
              <a:rPr lang="en-US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Painful, invasive</a:t>
            </a:r>
          </a:p>
        </p:txBody>
      </p:sp>
    </p:spTree>
    <p:extLst>
      <p:ext uri="{BB962C8B-B14F-4D97-AF65-F5344CB8AC3E}">
        <p14:creationId xmlns:p14="http://schemas.microsoft.com/office/powerpoint/2010/main" val="369274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7DC6D-2AC9-1840-9AAF-3970C730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Considerations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98C4AD-FC5D-344A-BD3C-9ED0D2739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644" y="2346959"/>
            <a:ext cx="6019004" cy="280050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E96BD-47CE-D342-A5F6-CD985838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80583D-9D6B-1044-BC97-6A04B43D0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46960"/>
            <a:ext cx="6019004" cy="280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17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7DC6D-2AC9-1840-9AAF-3970C730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Considerations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E96BD-47CE-D342-A5F6-CD985838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688A70-9264-4D47-8AE0-724378760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573" y="2152650"/>
            <a:ext cx="5502971" cy="30724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C58FC9-E910-964F-B63A-86CA69A1D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27" y="2152649"/>
            <a:ext cx="5502973" cy="307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27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3BC16-4941-6C49-9921-8049A2BEC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User</a:t>
            </a:r>
            <a:r>
              <a:rPr lang="zh-CN" altLang="en-US" dirty="0"/>
              <a:t> </a:t>
            </a:r>
            <a:r>
              <a:rPr lang="en-US" altLang="zh-CN" dirty="0"/>
              <a:t>Diversity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4608F-D538-8448-8F4D-4427A9959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32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363650-653C-7742-BCB5-9B7A3B18C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46702"/>
            <a:ext cx="10358535" cy="321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3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style Libre: This device measures your blood sugar without using a  needle">
            <a:extLst>
              <a:ext uri="{FF2B5EF4-FFF2-40B4-BE49-F238E27FC236}">
                <a16:creationId xmlns:a16="http://schemas.microsoft.com/office/drawing/2014/main" id="{BF96AC9C-F1AD-E54F-9C72-8ED3C6E92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r="23007"/>
          <a:stretch/>
        </p:blipFill>
        <p:spPr bwMode="auto"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C53B86C-1AAC-1B4E-A4B0-CA6A9AD6C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481066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>
                <a:latin typeface="Avenir Book" panose="02000503020000020003" pitchFamily="2" charset="0"/>
              </a:rPr>
              <a:t>Existing method #2: Continuous Glucose Monitoring (CGM)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65994-D3E4-F848-B88B-8BB7C0CA6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356350"/>
            <a:ext cx="1600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4BD556F-7DF5-2843-9D13-7EAE24BAB833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DBB2EE-81AF-4147-BB8B-ED23A18E18CE}"/>
              </a:ext>
            </a:extLst>
          </p:cNvPr>
          <p:cNvGrpSpPr/>
          <p:nvPr/>
        </p:nvGrpSpPr>
        <p:grpSpPr>
          <a:xfrm>
            <a:off x="7122229" y="3644773"/>
            <a:ext cx="3586341" cy="2969096"/>
            <a:chOff x="7122229" y="3644773"/>
            <a:chExt cx="3586341" cy="296909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F912B63E-7120-134A-A842-6BCE32F809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0" t="20516" r="16448" b="17535"/>
            <a:stretch/>
          </p:blipFill>
          <p:spPr bwMode="auto">
            <a:xfrm>
              <a:off x="7122229" y="4628952"/>
              <a:ext cx="3586341" cy="1984917"/>
            </a:xfrm>
            <a:prstGeom prst="rect">
              <a:avLst/>
            </a:prstGeom>
            <a:noFill/>
            <a:ln w="1016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9D974856-A66B-564D-9404-12DB0F5C0C40}"/>
                </a:ext>
              </a:extLst>
            </p:cNvPr>
            <p:cNvSpPr/>
            <p:nvPr/>
          </p:nvSpPr>
          <p:spPr>
            <a:xfrm rot="1443063">
              <a:off x="9225847" y="3644773"/>
              <a:ext cx="873120" cy="954845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210A2D7-D6AD-8745-8DC2-AA1103B89946}"/>
              </a:ext>
            </a:extLst>
          </p:cNvPr>
          <p:cNvSpPr txBox="1"/>
          <p:nvPr/>
        </p:nvSpPr>
        <p:spPr>
          <a:xfrm>
            <a:off x="526810" y="5007473"/>
            <a:ext cx="466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enir Book" panose="02000503020000020003" pitchFamily="2" charset="0"/>
                <a:sym typeface="Wingdings" pitchFamily="2" charset="2"/>
              </a:rPr>
              <a:t> </a:t>
            </a:r>
            <a:r>
              <a:rPr lang="en-US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Invasive needle</a:t>
            </a:r>
          </a:p>
        </p:txBody>
      </p:sp>
    </p:spTree>
    <p:extLst>
      <p:ext uri="{BB962C8B-B14F-4D97-AF65-F5344CB8AC3E}">
        <p14:creationId xmlns:p14="http://schemas.microsoft.com/office/powerpoint/2010/main" val="291396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A57513D-822C-4FE7-A978-1529AA80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9FBB1-2D0D-4882-94C1-6B5960E14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73" y="1144769"/>
            <a:ext cx="3340962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Existing </a:t>
            </a:r>
            <a:r>
              <a:rPr lang="en-US" altLang="zh-CN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Noninvasive G</a:t>
            </a: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lucose </a:t>
            </a:r>
            <a:r>
              <a:rPr lang="en-US" altLang="zh-CN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</a:t>
            </a: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onitoring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DF7631-2C09-6848-80AB-C671D2835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0" r="33455" b="3"/>
          <a:stretch/>
        </p:blipFill>
        <p:spPr>
          <a:xfrm>
            <a:off x="4197088" y="-8"/>
            <a:ext cx="4301214" cy="4136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063162-5DF2-D64D-8751-2067DEBB46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28" r="-2" b="-2"/>
          <a:stretch/>
        </p:blipFill>
        <p:spPr>
          <a:xfrm>
            <a:off x="8606609" y="8"/>
            <a:ext cx="3585399" cy="320711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6" descr="Tattoo-Based Noninvasive Glucose Monitoring: A Proof-of-Concept Study">
            <a:extLst>
              <a:ext uri="{FF2B5EF4-FFF2-40B4-BE49-F238E27FC236}">
                <a16:creationId xmlns:a16="http://schemas.microsoft.com/office/drawing/2014/main" id="{6603B0FE-87AA-BF44-82DF-FE5B92DCC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2" t="7991" r="2" b="60947"/>
          <a:stretch/>
        </p:blipFill>
        <p:spPr bwMode="auto">
          <a:xfrm>
            <a:off x="4225171" y="4233471"/>
            <a:ext cx="4273131" cy="248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43C0A0-9C27-074A-B66B-C5B83DA403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125" r="-1" b="16276"/>
          <a:stretch/>
        </p:blipFill>
        <p:spPr>
          <a:xfrm>
            <a:off x="8606609" y="3310128"/>
            <a:ext cx="3585399" cy="35478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4D854-0310-4CBC-8021-B93BE9AB2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962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4BD556F-7DF5-2843-9D13-7EAE24BAB833}" type="slidenum">
              <a:rPr lang="en-US">
                <a:solidFill>
                  <a:schemeClr val="bg1"/>
                </a:solidFill>
                <a:latin typeface="+mn-lt"/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461AF2-E8D7-3248-A1C5-8CB6DB933E61}"/>
              </a:ext>
            </a:extLst>
          </p:cNvPr>
          <p:cNvSpPr txBox="1"/>
          <p:nvPr/>
        </p:nvSpPr>
        <p:spPr>
          <a:xfrm>
            <a:off x="409357" y="4689901"/>
            <a:ext cx="3325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en-US" altLang="zh-CN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Skin</a:t>
            </a:r>
            <a:r>
              <a:rPr lang="zh-CN" altLang="en-US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irritation</a:t>
            </a:r>
          </a:p>
          <a:p>
            <a:pPr marL="457200" indent="-457200">
              <a:buFont typeface="Wingdings" pitchFamily="2" charset="2"/>
              <a:buChar char="L"/>
            </a:pPr>
            <a:r>
              <a:rPr lang="en-US" altLang="zh-CN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Environmental</a:t>
            </a:r>
            <a:r>
              <a:rPr lang="zh-CN" altLang="en-US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factors</a:t>
            </a:r>
            <a:r>
              <a:rPr lang="zh-CN" altLang="en-US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20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7F307E1-26FA-4252-94D1-9711C451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Spectrophotometer - Spectrometer | Torontech">
            <a:extLst>
              <a:ext uri="{FF2B5EF4-FFF2-40B4-BE49-F238E27FC236}">
                <a16:creationId xmlns:a16="http://schemas.microsoft.com/office/drawing/2014/main" id="{5805F690-6083-A14D-977B-5B77CA2C4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0" r="-1" b="-1"/>
          <a:stretch/>
        </p:blipFill>
        <p:spPr bwMode="auto"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4BFEAB-C7B5-8E4A-826E-2CF7318287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48" r="4624" b="2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21" name="Picture 2" descr="Fluorescence Spectrophotometry | Fluorescence Spectrometers | PerkinElmer">
            <a:extLst>
              <a:ext uri="{FF2B5EF4-FFF2-40B4-BE49-F238E27FC236}">
                <a16:creationId xmlns:a16="http://schemas.microsoft.com/office/drawing/2014/main" id="{2C46F7A7-6EAE-F54B-83F7-EFAFBC488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3" r="-5" b="-5"/>
          <a:stretch/>
        </p:blipFill>
        <p:spPr bwMode="auto"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398DFB7A-5FB9-4FBB-8BD1-0DBC6A365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357E4EC5-5150-4D8A-B97F-668E9075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9FBB1-2D0D-4882-94C1-6B5960E14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n-US" altLang="zh-CN" sz="3400"/>
              <a:t>Optical</a:t>
            </a:r>
            <a:r>
              <a:rPr lang="en-US" sz="3400"/>
              <a:t> </a:t>
            </a:r>
            <a:r>
              <a:rPr lang="en-US" altLang="zh-CN" sz="3400"/>
              <a:t>Noninvasive</a:t>
            </a:r>
            <a:r>
              <a:rPr lang="zh-CN" altLang="en-US" sz="3400"/>
              <a:t> </a:t>
            </a:r>
            <a:r>
              <a:rPr lang="en-US" altLang="zh-CN" sz="3400"/>
              <a:t>G</a:t>
            </a:r>
            <a:r>
              <a:rPr lang="en-US" sz="3400"/>
              <a:t>lucose </a:t>
            </a:r>
            <a:r>
              <a:rPr lang="en-US" altLang="zh-CN" sz="3400"/>
              <a:t>M</a:t>
            </a:r>
            <a:r>
              <a:rPr lang="en-US" sz="3400"/>
              <a:t>onitoring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3A1E06-AD0A-B443-A815-4461BDCEE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Light</a:t>
            </a:r>
            <a:r>
              <a:rPr lang="zh-CN" altLang="en-US" sz="2000" dirty="0"/>
              <a:t> </a:t>
            </a:r>
            <a:r>
              <a:rPr lang="en-US" altLang="zh-CN" sz="2000" dirty="0"/>
              <a:t>absorption</a:t>
            </a:r>
          </a:p>
          <a:p>
            <a:r>
              <a:rPr lang="en-US" altLang="zh-CN" sz="2000" dirty="0"/>
              <a:t>Light</a:t>
            </a:r>
            <a:r>
              <a:rPr lang="zh-CN" altLang="en-US" sz="2000" dirty="0"/>
              <a:t> </a:t>
            </a:r>
            <a:r>
              <a:rPr lang="en-US" altLang="zh-CN" sz="2000" dirty="0"/>
              <a:t>polarization</a:t>
            </a:r>
          </a:p>
          <a:p>
            <a:r>
              <a:rPr lang="en-US" altLang="zh-CN" sz="2000" dirty="0"/>
              <a:t>Raman</a:t>
            </a:r>
            <a:r>
              <a:rPr lang="zh-CN" altLang="en-US" sz="2000" dirty="0"/>
              <a:t> </a:t>
            </a:r>
            <a:r>
              <a:rPr lang="en-US" altLang="zh-CN" sz="2000" dirty="0"/>
              <a:t>spectroscopy</a:t>
            </a:r>
          </a:p>
          <a:p>
            <a:r>
              <a:rPr lang="en-US" altLang="zh-CN" sz="2000" dirty="0"/>
              <a:t>Fluorescence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lvl="1"/>
            <a:endParaRPr lang="en-US" altLang="zh-CN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C3F2CC-545F-044E-9C93-83116E21D4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187" r="28894" b="-2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4D854-0310-4CBC-8021-B93BE9AB2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6622" y="6356350"/>
            <a:ext cx="154732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4BD556F-7DF5-2843-9D13-7EAE24BAB833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137EB5-FA77-DE4E-9416-13D06F8F70AD}"/>
              </a:ext>
            </a:extLst>
          </p:cNvPr>
          <p:cNvSpPr txBox="1"/>
          <p:nvPr/>
        </p:nvSpPr>
        <p:spPr>
          <a:xfrm>
            <a:off x="409356" y="4689901"/>
            <a:ext cx="457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en-US" altLang="zh-CN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Expensive</a:t>
            </a:r>
            <a:r>
              <a:rPr lang="zh-CN" altLang="en-US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and</a:t>
            </a:r>
            <a:r>
              <a:rPr lang="zh-CN" altLang="en-US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bulky</a:t>
            </a:r>
          </a:p>
          <a:p>
            <a:pPr marL="457200" indent="-457200">
              <a:buFont typeface="Wingdings" pitchFamily="2" charset="2"/>
              <a:buChar char="L"/>
            </a:pPr>
            <a:r>
              <a:rPr lang="en-US" altLang="zh-CN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Lacking</a:t>
            </a:r>
            <a:r>
              <a:rPr lang="zh-CN" altLang="en-US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clinical</a:t>
            </a:r>
            <a:r>
              <a:rPr lang="zh-CN" altLang="en-US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Avenir Book" panose="02000503020000020003" pitchFamily="2" charset="0"/>
              </a:rPr>
              <a:t>evaluations</a:t>
            </a:r>
            <a:endParaRPr lang="en-US" sz="3200" b="1" dirty="0">
              <a:solidFill>
                <a:srgbClr val="FF0000"/>
              </a:solidFill>
              <a:latin typeface="Avenir Book" panose="0200050302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D21E5A-8663-FE46-935A-6E0CE2578DEF}"/>
              </a:ext>
            </a:extLst>
          </p:cNvPr>
          <p:cNvSpPr/>
          <p:nvPr/>
        </p:nvSpPr>
        <p:spPr>
          <a:xfrm>
            <a:off x="0" y="2942586"/>
            <a:ext cx="12192000" cy="11587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Avenir Light" panose="020B0402020203020204" pitchFamily="34" charset="77"/>
              </a:rPr>
              <a:t>We need a noninvasive, accurate, and low-cost glucose monitoring system!</a:t>
            </a:r>
            <a:endParaRPr lang="en-US" sz="2800" b="1" dirty="0"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712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FBB1-2D0D-4882-94C1-6B5960E1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4D854-0310-4CBC-8021-B93BE9AB2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 descr="A close up of a computer&#10;&#10;Description automatically generated">
            <a:extLst>
              <a:ext uri="{FF2B5EF4-FFF2-40B4-BE49-F238E27FC236}">
                <a16:creationId xmlns:a16="http://schemas.microsoft.com/office/drawing/2014/main" id="{4ADDE379-0DEA-7443-9AB7-21F96441B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62" y="1885022"/>
            <a:ext cx="6445086" cy="3696973"/>
          </a:xfrm>
          <a:prstGeom prst="rect">
            <a:avLst/>
          </a:prstGeom>
        </p:spPr>
      </p:pic>
      <p:pic>
        <p:nvPicPr>
          <p:cNvPr id="45" name="Picture 44" descr="A close up of a box&#10;&#10;Description automatically generated">
            <a:extLst>
              <a:ext uri="{FF2B5EF4-FFF2-40B4-BE49-F238E27FC236}">
                <a16:creationId xmlns:a16="http://schemas.microsoft.com/office/drawing/2014/main" id="{7EA56029-FC01-BB4F-A981-9D2125B3E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1286" y="2535081"/>
            <a:ext cx="3050698" cy="2403415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50430B8-5444-7542-9745-30E423D9E208}"/>
              </a:ext>
            </a:extLst>
          </p:cNvPr>
          <p:cNvCxnSpPr>
            <a:cxnSpLocks/>
          </p:cNvCxnSpPr>
          <p:nvPr/>
        </p:nvCxnSpPr>
        <p:spPr>
          <a:xfrm flipV="1">
            <a:off x="7647787" y="2545480"/>
            <a:ext cx="2374127" cy="369007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A15D238-3F4D-5741-8491-F54F52613F53}"/>
              </a:ext>
            </a:extLst>
          </p:cNvPr>
          <p:cNvSpPr txBox="1"/>
          <p:nvPr/>
        </p:nvSpPr>
        <p:spPr>
          <a:xfrm>
            <a:off x="7379102" y="2320093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17</a:t>
            </a:r>
            <a:r>
              <a:rPr lang="en-US" sz="24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c</a:t>
            </a:r>
            <a:r>
              <a:rPr lang="en-US" sz="24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m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81DF963-BCA7-FB4E-8153-B7D48EA4DC9B}"/>
              </a:ext>
            </a:extLst>
          </p:cNvPr>
          <p:cNvCxnSpPr>
            <a:cxnSpLocks/>
          </p:cNvCxnSpPr>
          <p:nvPr/>
        </p:nvCxnSpPr>
        <p:spPr>
          <a:xfrm>
            <a:off x="10189033" y="2473858"/>
            <a:ext cx="498657" cy="32854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C0D20B5-C053-5D43-B11F-579833A3D2D8}"/>
              </a:ext>
            </a:extLst>
          </p:cNvPr>
          <p:cNvSpPr txBox="1"/>
          <p:nvPr/>
        </p:nvSpPr>
        <p:spPr>
          <a:xfrm>
            <a:off x="10806333" y="2359502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5</a:t>
            </a:r>
            <a:r>
              <a:rPr lang="en-US" sz="24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c</a:t>
            </a:r>
            <a:r>
              <a:rPr lang="en-US" sz="24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m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B9EBD24-E1E0-2F4F-B7CA-9772136FC95A}"/>
              </a:ext>
            </a:extLst>
          </p:cNvPr>
          <p:cNvCxnSpPr>
            <a:cxnSpLocks/>
          </p:cNvCxnSpPr>
          <p:nvPr/>
        </p:nvCxnSpPr>
        <p:spPr>
          <a:xfrm flipH="1">
            <a:off x="10228459" y="2830085"/>
            <a:ext cx="475024" cy="130700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4FE80E1-33DF-8042-A7D9-ED56DDC4F26C}"/>
              </a:ext>
            </a:extLst>
          </p:cNvPr>
          <p:cNvSpPr txBox="1"/>
          <p:nvPr/>
        </p:nvSpPr>
        <p:spPr>
          <a:xfrm>
            <a:off x="9937949" y="4215008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10</a:t>
            </a:r>
            <a:r>
              <a:rPr lang="en-US" sz="24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c</a:t>
            </a:r>
            <a:r>
              <a:rPr lang="en-US" sz="24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m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605F9A3-CB67-B24D-BC16-6CAABF557D5E}"/>
              </a:ext>
            </a:extLst>
          </p:cNvPr>
          <p:cNvSpPr/>
          <p:nvPr/>
        </p:nvSpPr>
        <p:spPr>
          <a:xfrm>
            <a:off x="8719001" y="2953643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CC6D162-0324-1746-A312-7B69C1728E6A}"/>
              </a:ext>
            </a:extLst>
          </p:cNvPr>
          <p:cNvSpPr txBox="1"/>
          <p:nvPr/>
        </p:nvSpPr>
        <p:spPr>
          <a:xfrm>
            <a:off x="8283786" y="3555629"/>
            <a:ext cx="1932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Sensing</a:t>
            </a:r>
            <a:r>
              <a:rPr lang="zh-CN" altLang="en-US" sz="24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Avenir Light" panose="020B0402020203020204" pitchFamily="34" charset="77"/>
                <a:ea typeface="Times New Roman" charset="0"/>
                <a:cs typeface="Times New Roman" charset="0"/>
              </a:rPr>
              <a:t>area</a:t>
            </a:r>
            <a:endParaRPr lang="en-US" sz="2400" dirty="0">
              <a:latin typeface="Avenir Light" panose="020B0402020203020204" pitchFamily="34" charset="77"/>
              <a:ea typeface="Times New Roman" charset="0"/>
              <a:cs typeface="Times New Roman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47EAC32-EC67-A948-8AE8-1929DD1CE9D3}"/>
              </a:ext>
            </a:extLst>
          </p:cNvPr>
          <p:cNvCxnSpPr>
            <a:cxnSpLocks/>
          </p:cNvCxnSpPr>
          <p:nvPr/>
        </p:nvCxnSpPr>
        <p:spPr>
          <a:xfrm>
            <a:off x="8813433" y="3083547"/>
            <a:ext cx="253547" cy="49196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Untitled Project 2" descr="Untitled Project 2">
            <a:hlinkClick r:id="" action="ppaction://media"/>
            <a:extLst>
              <a:ext uri="{FF2B5EF4-FFF2-40B4-BE49-F238E27FC236}">
                <a16:creationId xmlns:a16="http://schemas.microsoft.com/office/drawing/2014/main" id="{0DCE59CD-0DE0-C141-B81C-11D8CB8212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92257" y="1654111"/>
            <a:ext cx="8602247" cy="483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5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23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47" grpId="0"/>
      <p:bldP spid="49" grpId="0"/>
      <p:bldP spid="51" grpId="0"/>
      <p:bldP spid="52" grpId="0" animBg="1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9F058-ABA8-B948-A27E-4A81D7B14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96BC70-81A5-2F41-A2CA-99C2CA680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Motivation &amp; Related work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dirty="0"/>
              <a:t>Rationale</a:t>
            </a:r>
          </a:p>
          <a:p>
            <a:endParaRPr lang="en-US" dirty="0"/>
          </a:p>
          <a:p>
            <a:r>
              <a:rPr lang="en-US" altLang="zh-CN" dirty="0"/>
              <a:t>Challenge &amp;</a:t>
            </a:r>
            <a:r>
              <a:rPr lang="zh-CN" altLang="en-US" dirty="0"/>
              <a:t> </a:t>
            </a:r>
            <a:r>
              <a:rPr lang="en-US" dirty="0"/>
              <a:t>System Design</a:t>
            </a:r>
          </a:p>
          <a:p>
            <a:endParaRPr lang="en-US" dirty="0"/>
          </a:p>
          <a:p>
            <a:r>
              <a:rPr lang="en-US" dirty="0"/>
              <a:t>Prototype Evaluation</a:t>
            </a:r>
          </a:p>
          <a:p>
            <a:endParaRPr lang="en-US" dirty="0"/>
          </a:p>
          <a:p>
            <a:r>
              <a:rPr lang="en-US" dirty="0"/>
              <a:t>Disc</a:t>
            </a:r>
            <a:r>
              <a:rPr lang="en-US" altLang="zh-CN" dirty="0"/>
              <a:t>ussion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FDAF1-085F-9A47-8FDA-9A9EE31BA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8270-1880-9049-A50F-72E10F557A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53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id="{762EADE9-6433-9F43-AE0D-6C2C3F4AC8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80640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Glucose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optically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active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(chiral)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molecule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CN" dirty="0"/>
                  <a:t>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Optical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rotation</a:t>
                </a:r>
                <a:endParaRPr lang="en-US" dirty="0"/>
              </a:p>
              <a:p>
                <a:pPr lvl="1"/>
                <a:r>
                  <a:rPr lang="en-US" altLang="zh-CN" dirty="0"/>
                  <a:t>R: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Rotatory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power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molecular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species</a:t>
                </a:r>
              </a:p>
              <a:p>
                <a:pPr lvl="1"/>
                <a:r>
                  <a:rPr lang="en-US" altLang="zh-CN" dirty="0"/>
                  <a:t>C: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Glucose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concentrate</a:t>
                </a:r>
              </a:p>
              <a:p>
                <a:pPr lvl="1"/>
                <a:r>
                  <a:rPr lang="en-US" altLang="zh-CN" dirty="0"/>
                  <a:t>L: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Optical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path</a:t>
                </a:r>
                <a:endParaRPr lang="en-US" dirty="0"/>
              </a:p>
            </p:txBody>
          </p:sp>
        </mc:Choice>
        <mc:Fallback xmlns=""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id="{762EADE9-6433-9F43-AE0D-6C2C3F4AC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806403"/>
              </a:xfrm>
              <a:blipFill>
                <a:blip r:embed="rId2"/>
                <a:stretch>
                  <a:fillRect l="-1086" t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659FBB1-2D0D-4882-94C1-6B5960E1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Rationale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4D854-0310-4CBC-8021-B93BE9AB2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556F-7DF5-2843-9D13-7EAE24BAB833}" type="slidenum">
              <a:rPr lang="en-US" smtClean="0"/>
              <a:t>9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97D82F-9485-4217-A11F-98789F2979C0}"/>
              </a:ext>
            </a:extLst>
          </p:cNvPr>
          <p:cNvCxnSpPr>
            <a:cxnSpLocks/>
          </p:cNvCxnSpPr>
          <p:nvPr/>
        </p:nvCxnSpPr>
        <p:spPr>
          <a:xfrm flipV="1">
            <a:off x="7950700" y="3372667"/>
            <a:ext cx="13252" cy="85458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8E6865C-3B45-4C46-A4C6-1C84D98F59A1}"/>
              </a:ext>
            </a:extLst>
          </p:cNvPr>
          <p:cNvCxnSpPr>
            <a:cxnSpLocks/>
          </p:cNvCxnSpPr>
          <p:nvPr/>
        </p:nvCxnSpPr>
        <p:spPr>
          <a:xfrm flipV="1">
            <a:off x="5412173" y="2250188"/>
            <a:ext cx="0" cy="15497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be 9">
            <a:extLst>
              <a:ext uri="{FF2B5EF4-FFF2-40B4-BE49-F238E27FC236}">
                <a16:creationId xmlns:a16="http://schemas.microsoft.com/office/drawing/2014/main" id="{768FF25F-2854-4732-BB0F-35AF13FB7CC7}"/>
              </a:ext>
            </a:extLst>
          </p:cNvPr>
          <p:cNvSpPr/>
          <p:nvPr/>
        </p:nvSpPr>
        <p:spPr>
          <a:xfrm flipH="1">
            <a:off x="7051758" y="2320772"/>
            <a:ext cx="2461949" cy="3620788"/>
          </a:xfrm>
          <a:prstGeom prst="cube">
            <a:avLst>
              <a:gd name="adj" fmla="val 61615"/>
            </a:avLst>
          </a:prstGeom>
          <a:noFill/>
          <a:ln w="57150">
            <a:solidFill>
              <a:schemeClr val="tx1"/>
            </a:solidFill>
          </a:ln>
          <a:scene3d>
            <a:camera prst="orthographicFront">
              <a:rot lat="39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778786-618E-4FE0-8AAC-2E2E23395EEA}"/>
              </a:ext>
            </a:extLst>
          </p:cNvPr>
          <p:cNvCxnSpPr/>
          <p:nvPr/>
        </p:nvCxnSpPr>
        <p:spPr>
          <a:xfrm flipV="1">
            <a:off x="8564844" y="4139267"/>
            <a:ext cx="0" cy="4108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47BA28-5ACD-40B2-81FD-639EF95FDC30}"/>
              </a:ext>
            </a:extLst>
          </p:cNvPr>
          <p:cNvCxnSpPr/>
          <p:nvPr/>
        </p:nvCxnSpPr>
        <p:spPr>
          <a:xfrm flipV="1">
            <a:off x="7048010" y="3483285"/>
            <a:ext cx="0" cy="4108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093BCD-C6C8-4673-B360-24D60B77FC06}"/>
              </a:ext>
            </a:extLst>
          </p:cNvPr>
          <p:cNvCxnSpPr>
            <a:cxnSpLocks/>
          </p:cNvCxnSpPr>
          <p:nvPr/>
        </p:nvCxnSpPr>
        <p:spPr>
          <a:xfrm flipV="1">
            <a:off x="7051758" y="4232031"/>
            <a:ext cx="912194" cy="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AAE1F9-320D-46F8-AE3F-AF8A4806D4CD}"/>
              </a:ext>
            </a:extLst>
          </p:cNvPr>
          <p:cNvCxnSpPr>
            <a:cxnSpLocks/>
          </p:cNvCxnSpPr>
          <p:nvPr/>
        </p:nvCxnSpPr>
        <p:spPr>
          <a:xfrm>
            <a:off x="7950700" y="4227248"/>
            <a:ext cx="1563007" cy="64309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7E99A4-B2FE-463D-B12C-9D8EE3BEA9A7}"/>
              </a:ext>
            </a:extLst>
          </p:cNvPr>
          <p:cNvCxnSpPr>
            <a:cxnSpLocks/>
          </p:cNvCxnSpPr>
          <p:nvPr/>
        </p:nvCxnSpPr>
        <p:spPr>
          <a:xfrm>
            <a:off x="5412172" y="3010437"/>
            <a:ext cx="5754389" cy="22906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FD193032-B3D4-4663-AB60-025116ECB267}"/>
              </a:ext>
            </a:extLst>
          </p:cNvPr>
          <p:cNvSpPr/>
          <p:nvPr/>
        </p:nvSpPr>
        <p:spPr>
          <a:xfrm>
            <a:off x="7913506" y="2982080"/>
            <a:ext cx="91440" cy="9144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venir Light" panose="020B040202020302020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822BBFB-C9E8-481E-9E89-5BDEBE961247}"/>
              </a:ext>
            </a:extLst>
          </p:cNvPr>
          <p:cNvSpPr/>
          <p:nvPr/>
        </p:nvSpPr>
        <p:spPr>
          <a:xfrm>
            <a:off x="7753940" y="4327278"/>
            <a:ext cx="91440" cy="9144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venir Light" panose="020B040202020302020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2B03579-9E5F-4B48-982F-C0410E7BCEE6}"/>
              </a:ext>
            </a:extLst>
          </p:cNvPr>
          <p:cNvSpPr/>
          <p:nvPr/>
        </p:nvSpPr>
        <p:spPr>
          <a:xfrm>
            <a:off x="8408185" y="3762680"/>
            <a:ext cx="91440" cy="9144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venir Light" panose="020B040202020302020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5563B19-52EC-4973-8613-405936308B12}"/>
              </a:ext>
            </a:extLst>
          </p:cNvPr>
          <p:cNvSpPr/>
          <p:nvPr/>
        </p:nvSpPr>
        <p:spPr>
          <a:xfrm>
            <a:off x="9053032" y="4181527"/>
            <a:ext cx="91440" cy="9144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venir Light" panose="020B040202020302020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CF36B38-C77E-4D85-A1E6-C31384AF09F9}"/>
              </a:ext>
            </a:extLst>
          </p:cNvPr>
          <p:cNvSpPr/>
          <p:nvPr/>
        </p:nvSpPr>
        <p:spPr>
          <a:xfrm>
            <a:off x="8731904" y="4693155"/>
            <a:ext cx="91440" cy="9144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venir Light" panose="020B0402020203020204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CE1530D-5DCB-48A2-B82E-620969A24CA7}"/>
              </a:ext>
            </a:extLst>
          </p:cNvPr>
          <p:cNvSpPr/>
          <p:nvPr/>
        </p:nvSpPr>
        <p:spPr>
          <a:xfrm>
            <a:off x="8168568" y="4440062"/>
            <a:ext cx="91440" cy="9144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venir Light" panose="020B0402020203020204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4ADE94C-E51F-4CB4-9749-CED234160680}"/>
              </a:ext>
            </a:extLst>
          </p:cNvPr>
          <p:cNvSpPr/>
          <p:nvPr/>
        </p:nvSpPr>
        <p:spPr>
          <a:xfrm>
            <a:off x="8772725" y="4105327"/>
            <a:ext cx="91440" cy="9144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venir Light" panose="020B040202020302020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807F0CE-F9F9-479E-8131-889C2F46EC81}"/>
              </a:ext>
            </a:extLst>
          </p:cNvPr>
          <p:cNvSpPr/>
          <p:nvPr/>
        </p:nvSpPr>
        <p:spPr>
          <a:xfrm>
            <a:off x="9344224" y="4382912"/>
            <a:ext cx="91440" cy="9144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venir Light" panose="020B040202020302020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03076E9-9B35-4B21-B8CB-258B9EF02DF1}"/>
              </a:ext>
            </a:extLst>
          </p:cNvPr>
          <p:cNvSpPr/>
          <p:nvPr/>
        </p:nvSpPr>
        <p:spPr>
          <a:xfrm>
            <a:off x="8707543" y="3817109"/>
            <a:ext cx="91440" cy="9144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venir Light" panose="020B0402020203020204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81D992D-5D71-42F8-BA6F-A27FD490A715}"/>
              </a:ext>
            </a:extLst>
          </p:cNvPr>
          <p:cNvSpPr/>
          <p:nvPr/>
        </p:nvSpPr>
        <p:spPr>
          <a:xfrm>
            <a:off x="8291164" y="3964065"/>
            <a:ext cx="91440" cy="9144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venir Light" panose="020B0402020203020204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AE5A35A-CDB5-4781-9C54-D682871363E6}"/>
              </a:ext>
            </a:extLst>
          </p:cNvPr>
          <p:cNvSpPr/>
          <p:nvPr/>
        </p:nvSpPr>
        <p:spPr>
          <a:xfrm>
            <a:off x="8185029" y="3629329"/>
            <a:ext cx="91440" cy="9144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venir Light" panose="020B040202020302020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0B558C8-01BB-40A3-AC4E-022DB7405A34}"/>
              </a:ext>
            </a:extLst>
          </p:cNvPr>
          <p:cNvSpPr/>
          <p:nvPr/>
        </p:nvSpPr>
        <p:spPr>
          <a:xfrm>
            <a:off x="7246136" y="3915080"/>
            <a:ext cx="91440" cy="9144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venir Light" panose="020B0402020203020204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9C2C1A0-127D-4826-BFED-AE882984CDA0}"/>
              </a:ext>
            </a:extLst>
          </p:cNvPr>
          <p:cNvSpPr/>
          <p:nvPr/>
        </p:nvSpPr>
        <p:spPr>
          <a:xfrm>
            <a:off x="7472014" y="4067480"/>
            <a:ext cx="91440" cy="9144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venir Light" panose="020B040202020302020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12396FA-3D74-4C7A-BCC1-ACA379AF1257}"/>
              </a:ext>
            </a:extLst>
          </p:cNvPr>
          <p:cNvSpPr/>
          <p:nvPr/>
        </p:nvSpPr>
        <p:spPr>
          <a:xfrm>
            <a:off x="7398536" y="3618446"/>
            <a:ext cx="91440" cy="9144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venir Light" panose="020B0402020203020204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91BC208-2F60-46A3-8E0B-BB6B34AA80E7}"/>
              </a:ext>
            </a:extLst>
          </p:cNvPr>
          <p:cNvSpPr/>
          <p:nvPr/>
        </p:nvSpPr>
        <p:spPr>
          <a:xfrm>
            <a:off x="7733271" y="4051152"/>
            <a:ext cx="91440" cy="9144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venir Light" panose="020B0402020203020204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27520B1-5224-475E-B1D4-9F15F500EF12}"/>
              </a:ext>
            </a:extLst>
          </p:cNvPr>
          <p:cNvSpPr/>
          <p:nvPr/>
        </p:nvSpPr>
        <p:spPr>
          <a:xfrm>
            <a:off x="7643465" y="3740908"/>
            <a:ext cx="91440" cy="9144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venir Light" panose="020B0402020203020204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601A6D1-7794-430B-A413-10EBD807AC10}"/>
              </a:ext>
            </a:extLst>
          </p:cNvPr>
          <p:cNvSpPr/>
          <p:nvPr/>
        </p:nvSpPr>
        <p:spPr>
          <a:xfrm>
            <a:off x="7741436" y="3438830"/>
            <a:ext cx="91440" cy="9144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venir Light" panose="020B040202020302020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27ED673-F181-4240-A7FA-B375B6A19AF9}"/>
              </a:ext>
            </a:extLst>
          </p:cNvPr>
          <p:cNvSpPr txBox="1"/>
          <p:nvPr/>
        </p:nvSpPr>
        <p:spPr>
          <a:xfrm>
            <a:off x="8068875" y="2809290"/>
            <a:ext cx="2515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venir Light" panose="020B0402020203020204"/>
              </a:rPr>
              <a:t>Glucose</a:t>
            </a:r>
            <a:r>
              <a:rPr lang="zh-CN" altLang="en-US" sz="2400" dirty="0">
                <a:latin typeface="Avenir Light" panose="020B0402020203020204"/>
              </a:rPr>
              <a:t> </a:t>
            </a:r>
            <a:r>
              <a:rPr lang="en-US" altLang="zh-CN" sz="2400" dirty="0">
                <a:latin typeface="Avenir Light" panose="020B0402020203020204"/>
              </a:rPr>
              <a:t>molecules</a:t>
            </a:r>
            <a:endParaRPr lang="en-US" sz="2400" dirty="0">
              <a:latin typeface="Avenir Light" panose="020B040202020302020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3E7C80-A652-461F-9BB0-254EDC65E835}"/>
              </a:ext>
            </a:extLst>
          </p:cNvPr>
          <p:cNvSpPr txBox="1"/>
          <p:nvPr/>
        </p:nvSpPr>
        <p:spPr>
          <a:xfrm>
            <a:off x="4441706" y="3766526"/>
            <a:ext cx="1967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Avenir Light" panose="020B0402020203020204"/>
              </a:rPr>
              <a:t>Input:</a:t>
            </a:r>
            <a:r>
              <a:rPr lang="zh-CN" altLang="en-US" sz="2400" dirty="0">
                <a:latin typeface="Avenir Light" panose="020B0402020203020204"/>
              </a:rPr>
              <a:t> </a:t>
            </a:r>
            <a:r>
              <a:rPr lang="en-US" altLang="zh-CN" sz="2400" dirty="0">
                <a:latin typeface="Avenir Light" panose="020B0402020203020204"/>
              </a:rPr>
              <a:t>Linear</a:t>
            </a:r>
            <a:r>
              <a:rPr lang="zh-CN" altLang="en-US" sz="2400" dirty="0">
                <a:latin typeface="Avenir Light" panose="020B0402020203020204"/>
              </a:rPr>
              <a:t> </a:t>
            </a:r>
            <a:endParaRPr lang="en-US" altLang="zh-CN" sz="2400" dirty="0">
              <a:latin typeface="Avenir Light" panose="020B0402020203020204"/>
            </a:endParaRPr>
          </a:p>
          <a:p>
            <a:pPr algn="ctr"/>
            <a:r>
              <a:rPr lang="en-US" altLang="zh-CN" sz="2400" dirty="0">
                <a:latin typeface="Avenir Light" panose="020B0402020203020204"/>
              </a:rPr>
              <a:t>polarized</a:t>
            </a:r>
            <a:r>
              <a:rPr lang="zh-CN" altLang="en-US" sz="2400" dirty="0">
                <a:latin typeface="Avenir Light" panose="020B0402020203020204"/>
              </a:rPr>
              <a:t> </a:t>
            </a:r>
            <a:r>
              <a:rPr lang="en-US" altLang="zh-CN" sz="2400" dirty="0">
                <a:latin typeface="Avenir Light" panose="020B0402020203020204"/>
              </a:rPr>
              <a:t>light</a:t>
            </a:r>
            <a:endParaRPr lang="en-US" sz="2400" dirty="0">
              <a:latin typeface="Avenir Light" panose="020B040202020302020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9EA88E4-6C63-4450-A1D1-AB6920BA5743}"/>
              </a:ext>
            </a:extLst>
          </p:cNvPr>
          <p:cNvSpPr txBox="1"/>
          <p:nvPr/>
        </p:nvSpPr>
        <p:spPr>
          <a:xfrm>
            <a:off x="9685433" y="3429000"/>
            <a:ext cx="2087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Avenir Light" panose="020B0402020203020204"/>
              </a:rPr>
              <a:t>Output:</a:t>
            </a:r>
            <a:r>
              <a:rPr lang="zh-CN" altLang="en-US" sz="2400" dirty="0">
                <a:latin typeface="Avenir Light" panose="020B0402020203020204"/>
              </a:rPr>
              <a:t> </a:t>
            </a:r>
            <a:r>
              <a:rPr lang="en-US" altLang="zh-CN" sz="2400" dirty="0">
                <a:latin typeface="Avenir Light" panose="020B0402020203020204"/>
              </a:rPr>
              <a:t>Linear</a:t>
            </a:r>
            <a:r>
              <a:rPr lang="zh-CN" altLang="en-US" sz="2400" dirty="0">
                <a:latin typeface="Avenir Light" panose="020B0402020203020204"/>
              </a:rPr>
              <a:t> </a:t>
            </a:r>
            <a:endParaRPr lang="en-US" altLang="zh-CN" sz="2400" dirty="0">
              <a:latin typeface="Avenir Light" panose="020B0402020203020204"/>
            </a:endParaRPr>
          </a:p>
          <a:p>
            <a:pPr algn="ctr"/>
            <a:r>
              <a:rPr lang="en-US" altLang="zh-CN" sz="2400" dirty="0">
                <a:latin typeface="Avenir Light" panose="020B0402020203020204"/>
              </a:rPr>
              <a:t>polarized</a:t>
            </a:r>
            <a:r>
              <a:rPr lang="zh-CN" altLang="en-US" sz="2400" dirty="0">
                <a:latin typeface="Avenir Light" panose="020B0402020203020204"/>
              </a:rPr>
              <a:t> </a:t>
            </a:r>
            <a:r>
              <a:rPr lang="en-US" altLang="zh-CN" sz="2400" dirty="0">
                <a:latin typeface="Avenir Light" panose="020B0402020203020204"/>
              </a:rPr>
              <a:t>light</a:t>
            </a:r>
            <a:endParaRPr lang="en-US" sz="2400" dirty="0">
              <a:latin typeface="Avenir Light" panose="020B0402020203020204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AF04A9A-DA68-3C41-AF2A-C125F721A373}"/>
              </a:ext>
            </a:extLst>
          </p:cNvPr>
          <p:cNvCxnSpPr/>
          <p:nvPr/>
        </p:nvCxnSpPr>
        <p:spPr>
          <a:xfrm flipV="1">
            <a:off x="8564844" y="4105327"/>
            <a:ext cx="0" cy="4108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4BF7FCA-6B0A-8C4F-A008-13420AC5FEDA}"/>
              </a:ext>
            </a:extLst>
          </p:cNvPr>
          <p:cNvCxnSpPr/>
          <p:nvPr/>
        </p:nvCxnSpPr>
        <p:spPr>
          <a:xfrm flipV="1">
            <a:off x="7048010" y="3515360"/>
            <a:ext cx="0" cy="4108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DDAADBB-50B5-4C84-8E38-948A3C1F5934}"/>
              </a:ext>
            </a:extLst>
          </p:cNvPr>
          <p:cNvCxnSpPr>
            <a:cxnSpLocks/>
          </p:cNvCxnSpPr>
          <p:nvPr/>
        </p:nvCxnSpPr>
        <p:spPr>
          <a:xfrm flipV="1">
            <a:off x="9947285" y="4227248"/>
            <a:ext cx="762953" cy="14536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1C73BDD-12B9-404B-AB6A-9D6557FA5EC5}"/>
                  </a:ext>
                </a:extLst>
              </p:cNvPr>
              <p:cNvSpPr txBox="1"/>
              <p:nvPr/>
            </p:nvSpPr>
            <p:spPr>
              <a:xfrm>
                <a:off x="1412406" y="4096872"/>
                <a:ext cx="272446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zh-CN" alt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∙</m:t>
                    </m:r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C</a:t>
                </a:r>
                <a:r>
                  <a:rPr lang="zh-CN" alt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L</a:t>
                </a:r>
                <a:endParaRPr lang="en-US" sz="28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1C73BDD-12B9-404B-AB6A-9D6557FA5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406" y="4096872"/>
                <a:ext cx="2724464" cy="430887"/>
              </a:xfrm>
              <a:prstGeom prst="rect">
                <a:avLst/>
              </a:prstGeom>
              <a:blipFill>
                <a:blip r:embed="rId3"/>
                <a:stretch>
                  <a:fillRect l="-2778" t="-25714" r="-6481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>
            <a:extLst>
              <a:ext uri="{FF2B5EF4-FFF2-40B4-BE49-F238E27FC236}">
                <a16:creationId xmlns:a16="http://schemas.microsoft.com/office/drawing/2014/main" id="{E87BC6D9-DD85-9541-AFB8-6EB87AC6E1FE}"/>
              </a:ext>
            </a:extLst>
          </p:cNvPr>
          <p:cNvSpPr/>
          <p:nvPr/>
        </p:nvSpPr>
        <p:spPr>
          <a:xfrm rot="19801937">
            <a:off x="118105" y="3158472"/>
            <a:ext cx="2416879" cy="820505"/>
          </a:xfrm>
          <a:prstGeom prst="rect">
            <a:avLst/>
          </a:prstGeom>
          <a:solidFill>
            <a:schemeClr val="bg1">
              <a:alpha val="50000"/>
            </a:schemeClr>
          </a:solidFill>
          <a:ln w="60325" cmpd="tri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rgbClr val="FF0000"/>
                </a:solidFill>
                <a:latin typeface="Avenir Book" panose="02000503020000020003" pitchFamily="2" charset="0"/>
              </a:rPr>
              <a:t>Difficult</a:t>
            </a:r>
            <a:r>
              <a:rPr lang="zh-CN" altLang="en-US" sz="2400" dirty="0">
                <a:solidFill>
                  <a:srgbClr val="FF0000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Avenir Book" panose="02000503020000020003" pitchFamily="2" charset="0"/>
              </a:rPr>
              <a:t>to</a:t>
            </a:r>
            <a:r>
              <a:rPr lang="zh-CN" altLang="en-US" sz="2400" dirty="0">
                <a:solidFill>
                  <a:srgbClr val="FF0000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Avenir Book" panose="02000503020000020003" pitchFamily="2" charset="0"/>
              </a:rPr>
              <a:t>compute</a:t>
            </a:r>
            <a:r>
              <a:rPr lang="zh-CN" altLang="en-US" sz="2400" dirty="0">
                <a:solidFill>
                  <a:srgbClr val="FF0000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Avenir Book" panose="02000503020000020003" pitchFamily="2" charset="0"/>
              </a:rPr>
              <a:t>in</a:t>
            </a:r>
            <a:r>
              <a:rPr lang="zh-CN" altLang="en-US" sz="2400" dirty="0">
                <a:solidFill>
                  <a:srgbClr val="FF0000"/>
                </a:solidFill>
                <a:latin typeface="Avenir Book" panose="02000503020000020003" pitchFamily="2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Avenir Book" panose="02000503020000020003" pitchFamily="2" charset="0"/>
              </a:rPr>
              <a:t>vivo</a:t>
            </a:r>
            <a:endParaRPr lang="en-US" sz="2400" dirty="0">
              <a:solidFill>
                <a:srgbClr val="FF0000"/>
              </a:solidFill>
              <a:latin typeface="Avenir Book" panose="02000503020000020003" pitchFamily="2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54E5945-99DC-494D-8B66-C1B87D44D19E}"/>
              </a:ext>
            </a:extLst>
          </p:cNvPr>
          <p:cNvSpPr>
            <a:spLocks noChangeAspect="1"/>
          </p:cNvSpPr>
          <p:nvPr/>
        </p:nvSpPr>
        <p:spPr>
          <a:xfrm>
            <a:off x="1220003" y="4042438"/>
            <a:ext cx="572014" cy="5696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5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52" grpId="0" animBg="1"/>
      <p:bldP spid="5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9806</TotalTime>
  <Words>956</Words>
  <Application>Microsoft Macintosh PowerPoint</Application>
  <PresentationFormat>Widescreen</PresentationFormat>
  <Paragraphs>352</Paragraphs>
  <Slides>32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Avenir</vt:lpstr>
      <vt:lpstr>Avenir Book</vt:lpstr>
      <vt:lpstr>Avenir Light</vt:lpstr>
      <vt:lpstr>Calibri</vt:lpstr>
      <vt:lpstr>Calibri Light</vt:lpstr>
      <vt:lpstr>Cambria Math</vt:lpstr>
      <vt:lpstr>Wingdings</vt:lpstr>
      <vt:lpstr>Office Theme</vt:lpstr>
      <vt:lpstr>Noninvasive Glucose Monitoring Using Polarized Light</vt:lpstr>
      <vt:lpstr>The Importance Of Glucose Monitoring</vt:lpstr>
      <vt:lpstr>Existing Method #1: Finger Pricking</vt:lpstr>
      <vt:lpstr>Existing method #2: Continuous Glucose Monitoring (CGM)</vt:lpstr>
      <vt:lpstr>Existing Noninvasive Glucose Monitoring</vt:lpstr>
      <vt:lpstr>Optical Noninvasive Glucose Monitoring</vt:lpstr>
      <vt:lpstr>Prototype In Use</vt:lpstr>
      <vt:lpstr>Outline</vt:lpstr>
      <vt:lpstr>Rationale</vt:lpstr>
      <vt:lpstr>Challenges</vt:lpstr>
      <vt:lpstr>Outline</vt:lpstr>
      <vt:lpstr>Sensing Changes In Light Polarization</vt:lpstr>
      <vt:lpstr>Experiment Setup</vt:lpstr>
      <vt:lpstr>Results</vt:lpstr>
      <vt:lpstr>Challenges</vt:lpstr>
      <vt:lpstr>Outline</vt:lpstr>
      <vt:lpstr>Multiple Wavelengths &amp; Intensity Levels</vt:lpstr>
      <vt:lpstr>Results</vt:lpstr>
      <vt:lpstr>Outline</vt:lpstr>
      <vt:lpstr>Generic Learning Model using Boost Regression Trees</vt:lpstr>
      <vt:lpstr>Outline</vt:lpstr>
      <vt:lpstr>PowerPoint Presentation</vt:lpstr>
      <vt:lpstr>Experiment Setup</vt:lpstr>
      <vt:lpstr>Study Participants</vt:lpstr>
      <vt:lpstr>Clarke Error Grid Analysis</vt:lpstr>
      <vt:lpstr>Outline</vt:lpstr>
      <vt:lpstr>Discussion</vt:lpstr>
      <vt:lpstr>Noninvasive Glucose Monitoring Using Polarized Light</vt:lpstr>
      <vt:lpstr>Results</vt:lpstr>
      <vt:lpstr>Practical Considerations</vt:lpstr>
      <vt:lpstr>Practical Considerations</vt:lpstr>
      <vt:lpstr>User Diversity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Noninvasive Glucose Monitoring Using Polarized Light</dc:title>
  <dc:creator>Tianxing Li</dc:creator>
  <cp:lastModifiedBy>Tianxing Li</cp:lastModifiedBy>
  <cp:revision>19</cp:revision>
  <dcterms:created xsi:type="dcterms:W3CDTF">2020-11-08T22:24:50Z</dcterms:created>
  <dcterms:modified xsi:type="dcterms:W3CDTF">2020-11-18T18:05:52Z</dcterms:modified>
</cp:coreProperties>
</file>